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25"/>
  </p:notesMasterIdLst>
  <p:sldIdLst>
    <p:sldId id="256" r:id="rId2"/>
    <p:sldId id="257" r:id="rId3"/>
    <p:sldId id="265" r:id="rId4"/>
    <p:sldId id="258" r:id="rId5"/>
    <p:sldId id="268" r:id="rId6"/>
    <p:sldId id="259" r:id="rId7"/>
    <p:sldId id="260" r:id="rId8"/>
    <p:sldId id="272" r:id="rId9"/>
    <p:sldId id="274" r:id="rId10"/>
    <p:sldId id="261" r:id="rId11"/>
    <p:sldId id="269" r:id="rId12"/>
    <p:sldId id="278" r:id="rId13"/>
    <p:sldId id="277" r:id="rId14"/>
    <p:sldId id="280" r:id="rId15"/>
    <p:sldId id="262" r:id="rId16"/>
    <p:sldId id="263" r:id="rId17"/>
    <p:sldId id="279" r:id="rId18"/>
    <p:sldId id="264" r:id="rId19"/>
    <p:sldId id="273" r:id="rId20"/>
    <p:sldId id="270" r:id="rId21"/>
    <p:sldId id="275" r:id="rId22"/>
    <p:sldId id="266"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4"/>
    <p:restoredTop sz="75559"/>
  </p:normalViewPr>
  <p:slideViewPr>
    <p:cSldViewPr snapToGrid="0" snapToObjects="1">
      <p:cViewPr varScale="1">
        <p:scale>
          <a:sx n="86" d="100"/>
          <a:sy n="86" d="100"/>
        </p:scale>
        <p:origin x="17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500E4-78F6-2444-9167-FDBF782D0989}" type="datetimeFigureOut">
              <a:rPr lang="en-US" smtClean="0"/>
              <a:t>2/24/18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30949-C012-764D-868E-38339333A8A8}" type="slidenum">
              <a:rPr lang="en-US" smtClean="0"/>
              <a:t>‹#›</a:t>
            </a:fld>
            <a:endParaRPr lang="en-US"/>
          </a:p>
        </p:txBody>
      </p:sp>
    </p:spTree>
    <p:extLst>
      <p:ext uri="{BB962C8B-B14F-4D97-AF65-F5344CB8AC3E}">
        <p14:creationId xmlns:p14="http://schemas.microsoft.com/office/powerpoint/2010/main" val="237399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consistent response from control and experiment group. To determine if there is a significant behavior change in experiment group as compared to control group</a:t>
            </a:r>
          </a:p>
          <a:p>
            <a:endParaRPr lang="en-US" dirty="0"/>
          </a:p>
          <a:p>
            <a:endParaRPr lang="en-US" dirty="0"/>
          </a:p>
          <a:p>
            <a:endParaRPr lang="en-US" dirty="0"/>
          </a:p>
          <a:p>
            <a:r>
              <a:rPr lang="en-US" dirty="0"/>
              <a:t>Goal: design an experiment that’s going to give repeatable, significant results so that a good decision can be made going forward</a:t>
            </a:r>
          </a:p>
        </p:txBody>
      </p:sp>
      <p:sp>
        <p:nvSpPr>
          <p:cNvPr id="4" name="Slide Number Placeholder 3"/>
          <p:cNvSpPr>
            <a:spLocks noGrp="1"/>
          </p:cNvSpPr>
          <p:nvPr>
            <p:ph type="sldNum" sz="quarter" idx="10"/>
          </p:nvPr>
        </p:nvSpPr>
        <p:spPr/>
        <p:txBody>
          <a:bodyPr/>
          <a:lstStyle/>
          <a:p>
            <a:fld id="{06830949-C012-764D-868E-38339333A8A8}" type="slidenum">
              <a:rPr lang="en-US" smtClean="0"/>
              <a:t>5</a:t>
            </a:fld>
            <a:endParaRPr lang="en-US"/>
          </a:p>
        </p:txBody>
      </p:sp>
    </p:spTree>
    <p:extLst>
      <p:ext uri="{BB962C8B-B14F-4D97-AF65-F5344CB8AC3E}">
        <p14:creationId xmlns:p14="http://schemas.microsoft.com/office/powerpoint/2010/main" val="158582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30949-C012-764D-868E-38339333A8A8}" type="slidenum">
              <a:rPr lang="en-US" smtClean="0"/>
              <a:t>6</a:t>
            </a:fld>
            <a:endParaRPr lang="en-US"/>
          </a:p>
        </p:txBody>
      </p:sp>
    </p:spTree>
    <p:extLst>
      <p:ext uri="{BB962C8B-B14F-4D97-AF65-F5344CB8AC3E}">
        <p14:creationId xmlns:p14="http://schemas.microsoft.com/office/powerpoint/2010/main" val="187077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Binomial distribution. B(</a:t>
            </a:r>
            <a:r>
              <a:rPr lang="en-US" dirty="0" err="1"/>
              <a:t>N,p</a:t>
            </a:r>
            <a:r>
              <a:rPr lang="en-US" dirty="0"/>
              <a:t>)</a:t>
            </a:r>
          </a:p>
        </p:txBody>
      </p:sp>
      <p:sp>
        <p:nvSpPr>
          <p:cNvPr id="4" name="Slide Number Placeholder 3"/>
          <p:cNvSpPr>
            <a:spLocks noGrp="1"/>
          </p:cNvSpPr>
          <p:nvPr>
            <p:ph type="sldNum" sz="quarter" idx="10"/>
          </p:nvPr>
        </p:nvSpPr>
        <p:spPr/>
        <p:txBody>
          <a:bodyPr/>
          <a:lstStyle/>
          <a:p>
            <a:fld id="{06830949-C012-764D-868E-38339333A8A8}" type="slidenum">
              <a:rPr lang="en-US" smtClean="0"/>
              <a:t>7</a:t>
            </a:fld>
            <a:endParaRPr lang="en-US"/>
          </a:p>
        </p:txBody>
      </p:sp>
    </p:spTree>
    <p:extLst>
      <p:ext uri="{BB962C8B-B14F-4D97-AF65-F5344CB8AC3E}">
        <p14:creationId xmlns:p14="http://schemas.microsoft.com/office/powerpoint/2010/main" val="3931854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assume that the null hypothesis is true, how likely is it that we observed the difference by chance?</a:t>
            </a:r>
          </a:p>
        </p:txBody>
      </p:sp>
      <p:sp>
        <p:nvSpPr>
          <p:cNvPr id="4" name="Slide Number Placeholder 3"/>
          <p:cNvSpPr>
            <a:spLocks noGrp="1"/>
          </p:cNvSpPr>
          <p:nvPr>
            <p:ph type="sldNum" sz="quarter" idx="10"/>
          </p:nvPr>
        </p:nvSpPr>
        <p:spPr/>
        <p:txBody>
          <a:bodyPr/>
          <a:lstStyle/>
          <a:p>
            <a:fld id="{06830949-C012-764D-868E-38339333A8A8}" type="slidenum">
              <a:rPr lang="en-US" smtClean="0"/>
              <a:t>8</a:t>
            </a:fld>
            <a:endParaRPr lang="en-US"/>
          </a:p>
        </p:txBody>
      </p:sp>
    </p:spTree>
    <p:extLst>
      <p:ext uri="{BB962C8B-B14F-4D97-AF65-F5344CB8AC3E}">
        <p14:creationId xmlns:p14="http://schemas.microsoft.com/office/powerpoint/2010/main" val="151128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𝑑</m:t>
                        </m:r>
                      </m:e>
                    </m:acc>
                  </m:oMath>
                </a14:m>
                <a:r>
                  <a:rPr lang="en-US" sz="1200" i="1" dirty="0">
                    <a:latin typeface="Cambria Math" panose="02040503050406030204" pitchFamily="18" charset="0"/>
                    <a:ea typeface="Cambria Math" panose="02040503050406030204" pitchFamily="18" charset="0"/>
                  </a:rPr>
                  <a:t> - m  &gt;  </a:t>
                </a:r>
                <a:r>
                  <a:rPr lang="en-US" sz="1200" i="1" dirty="0" err="1">
                    <a:latin typeface="Cambria Math" panose="02040503050406030204" pitchFamily="18" charset="0"/>
                    <a:ea typeface="Cambria Math" panose="02040503050406030204" pitchFamily="18" charset="0"/>
                  </a:rPr>
                  <a:t>d</a:t>
                </a:r>
                <a:r>
                  <a:rPr lang="en-US" sz="1200" i="1" baseline="-25000" dirty="0" err="1">
                    <a:latin typeface="Cambria Math" panose="02040503050406030204" pitchFamily="18" charset="0"/>
                    <a:ea typeface="Cambria Math" panose="02040503050406030204" pitchFamily="18" charset="0"/>
                  </a:rPr>
                  <a:t>min</a:t>
                </a:r>
                <a:endParaRPr lang="en-US" sz="1200" i="1" baseline="-25000" dirty="0">
                  <a:latin typeface="Cambria Math" panose="02040503050406030204" pitchFamily="18" charset="0"/>
                  <a:ea typeface="Cambria Math" panose="02040503050406030204" pitchFamily="18" charset="0"/>
                </a:endParaRPr>
              </a:p>
              <a:p>
                <a:endParaRPr lang="en-US" dirty="0"/>
              </a:p>
              <a:p>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𝑑</m:t>
                        </m:r>
                      </m:e>
                    </m:acc>
                  </m:oMath>
                </a14:m>
                <a:r>
                  <a:rPr lang="en-US" sz="1200" i="1" dirty="0">
                    <a:latin typeface="Cambria Math" panose="02040503050406030204" pitchFamily="18" charset="0"/>
                    <a:ea typeface="Cambria Math" panose="02040503050406030204" pitchFamily="18" charset="0"/>
                  </a:rPr>
                  <a:t> &gt; </a:t>
                </a:r>
                <a:r>
                  <a:rPr lang="en-US" sz="1200" i="1" dirty="0" err="1">
                    <a:latin typeface="Cambria Math" panose="02040503050406030204" pitchFamily="18" charset="0"/>
                    <a:ea typeface="Cambria Math" panose="02040503050406030204" pitchFamily="18" charset="0"/>
                  </a:rPr>
                  <a:t>SE</a:t>
                </a:r>
                <a:r>
                  <a:rPr lang="en-US" sz="1200" i="1" baseline="-25000" dirty="0" err="1">
                    <a:latin typeface="Cambria Math" panose="02040503050406030204" pitchFamily="18" charset="0"/>
                    <a:ea typeface="Cambria Math" panose="02040503050406030204" pitchFamily="18" charset="0"/>
                  </a:rPr>
                  <a:t>pool</a:t>
                </a:r>
                <a:r>
                  <a:rPr lang="en-US" sz="1200" i="1" dirty="0">
                    <a:latin typeface="Cambria Math" panose="02040503050406030204" pitchFamily="18" charset="0"/>
                    <a:ea typeface="Cambria Math" panose="02040503050406030204" pitchFamily="18" charset="0"/>
                  </a:rPr>
                  <a:t> *  Z-Score </a:t>
                </a:r>
                <a:endParaRPr lang="en-US" dirty="0"/>
              </a:p>
              <a:p>
                <a:endParaRPr lang="en-US" dirty="0"/>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ea typeface="Cambria Math" panose="02040503050406030204" pitchFamily="18" charset="0"/>
                  </a:rPr>
                  <a:t>𝑑 ̂</a:t>
                </a:r>
                <a:r>
                  <a:rPr lang="en-US" sz="1200" i="1" dirty="0">
                    <a:latin typeface="Cambria Math" panose="02040503050406030204" pitchFamily="18" charset="0"/>
                    <a:ea typeface="Cambria Math" panose="02040503050406030204" pitchFamily="18" charset="0"/>
                  </a:rPr>
                  <a:t> - m  &gt;  </a:t>
                </a:r>
                <a:r>
                  <a:rPr lang="en-US" sz="1200" i="1" dirty="0" err="1">
                    <a:latin typeface="Cambria Math" panose="02040503050406030204" pitchFamily="18" charset="0"/>
                    <a:ea typeface="Cambria Math" panose="02040503050406030204" pitchFamily="18" charset="0"/>
                  </a:rPr>
                  <a:t>d</a:t>
                </a:r>
                <a:r>
                  <a:rPr lang="en-US" sz="1200" i="1" baseline="-25000" dirty="0" err="1">
                    <a:latin typeface="Cambria Math" panose="02040503050406030204" pitchFamily="18" charset="0"/>
                    <a:ea typeface="Cambria Math" panose="02040503050406030204" pitchFamily="18" charset="0"/>
                  </a:rPr>
                  <a:t>min</a:t>
                </a:r>
                <a:endParaRPr lang="en-US" sz="1200" i="1" baseline="-25000" dirty="0">
                  <a:latin typeface="Cambria Math" panose="02040503050406030204" pitchFamily="18" charset="0"/>
                  <a:ea typeface="Cambria Math" panose="02040503050406030204" pitchFamily="18" charset="0"/>
                </a:endParaRPr>
              </a:p>
              <a:p>
                <a:endParaRPr lang="en-US" dirty="0"/>
              </a:p>
              <a:p>
                <a:r>
                  <a:rPr lang="en-US" sz="1200" i="0">
                    <a:latin typeface="Cambria Math" panose="02040503050406030204" pitchFamily="18" charset="0"/>
                    <a:ea typeface="Cambria Math" panose="02040503050406030204" pitchFamily="18" charset="0"/>
                  </a:rPr>
                  <a:t>𝑑 ̂</a:t>
                </a:r>
                <a:r>
                  <a:rPr lang="en-US" sz="1200" i="1" dirty="0">
                    <a:latin typeface="Cambria Math" panose="02040503050406030204" pitchFamily="18" charset="0"/>
                    <a:ea typeface="Cambria Math" panose="02040503050406030204" pitchFamily="18" charset="0"/>
                  </a:rPr>
                  <a:t> &gt; </a:t>
                </a:r>
                <a:r>
                  <a:rPr lang="en-US" sz="1200" i="1" dirty="0" err="1">
                    <a:latin typeface="Cambria Math" panose="02040503050406030204" pitchFamily="18" charset="0"/>
                    <a:ea typeface="Cambria Math" panose="02040503050406030204" pitchFamily="18" charset="0"/>
                  </a:rPr>
                  <a:t>SE</a:t>
                </a:r>
                <a:r>
                  <a:rPr lang="en-US" sz="1200" i="1" baseline="-25000" dirty="0" err="1">
                    <a:latin typeface="Cambria Math" panose="02040503050406030204" pitchFamily="18" charset="0"/>
                    <a:ea typeface="Cambria Math" panose="02040503050406030204" pitchFamily="18" charset="0"/>
                  </a:rPr>
                  <a:t>pool</a:t>
                </a:r>
                <a:r>
                  <a:rPr lang="en-US" sz="1200" i="1" dirty="0">
                    <a:latin typeface="Cambria Math" panose="02040503050406030204" pitchFamily="18" charset="0"/>
                    <a:ea typeface="Cambria Math" panose="02040503050406030204" pitchFamily="18" charset="0"/>
                  </a:rPr>
                  <a:t> *  Z-Score </a:t>
                </a:r>
                <a:endParaRPr lang="en-US" dirty="0"/>
              </a:p>
              <a:p>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06830949-C012-764D-868E-38339333A8A8}" type="slidenum">
              <a:rPr lang="en-US" smtClean="0"/>
              <a:t>14</a:t>
            </a:fld>
            <a:endParaRPr lang="en-US"/>
          </a:p>
        </p:txBody>
      </p:sp>
    </p:spTree>
    <p:extLst>
      <p:ext uri="{BB962C8B-B14F-4D97-AF65-F5344CB8AC3E}">
        <p14:creationId xmlns:p14="http://schemas.microsoft.com/office/powerpoint/2010/main" val="2032881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Can’t find all the possible products using A/B testing. Could try carrying a specific product, but if users don’t buy it you still don’t know if it’s missing. It might be better just to ask your users!</a:t>
            </a:r>
          </a:p>
          <a:p>
            <a:endParaRPr lang="en-US" dirty="0"/>
          </a:p>
          <a:p>
            <a:r>
              <a:rPr lang="en-US" dirty="0"/>
              <a:t>2 Yes! Clear control and experiment groups. (old </a:t>
            </a:r>
            <a:r>
              <a:rPr lang="en-US" dirty="0" err="1"/>
              <a:t>alg</a:t>
            </a:r>
            <a:r>
              <a:rPr lang="en-US" dirty="0"/>
              <a:t> and new </a:t>
            </a:r>
            <a:r>
              <a:rPr lang="en-US" dirty="0" err="1"/>
              <a:t>alg</a:t>
            </a:r>
            <a:r>
              <a:rPr lang="en-US" dirty="0"/>
              <a:t>) Metrics to evaluate change: probability of user clicking on recommendation or watching the movie</a:t>
            </a:r>
          </a:p>
          <a:p>
            <a:endParaRPr lang="en-US" dirty="0"/>
          </a:p>
          <a:p>
            <a:r>
              <a:rPr lang="en-US" dirty="0"/>
              <a:t>3 Tricky. Need to run both versions of the backend at once. If you have the computing power required to run both, you can assign users to the new and old version, and measure using site metrics</a:t>
            </a:r>
          </a:p>
          <a:p>
            <a:endParaRPr lang="en-US" dirty="0"/>
          </a:p>
          <a:p>
            <a:r>
              <a:rPr lang="en-US" dirty="0"/>
              <a:t>4 Seems like a good candidate. Could definitely collect data on user behavior with and without the new logo. Brand changes can be surprisingly emotional!  You’d need to give users enough time to get used to changes.  =&gt; Don’t make decision on a short window of time</a:t>
            </a:r>
          </a:p>
          <a:p>
            <a:endParaRPr lang="en-US" dirty="0"/>
          </a:p>
          <a:p>
            <a:r>
              <a:rPr lang="en-US" dirty="0"/>
              <a:t>5 Yes! Clear control and experiment groups. Choosing good metrics will be easy. </a:t>
            </a:r>
            <a:r>
              <a:rPr lang="en-US" dirty="0" err="1"/>
              <a:t>Eg</a:t>
            </a:r>
            <a:r>
              <a:rPr lang="en-US" dirty="0"/>
              <a:t> probability that user progresses past initial page</a:t>
            </a:r>
          </a:p>
          <a:p>
            <a:endParaRPr lang="en-US" dirty="0"/>
          </a:p>
        </p:txBody>
      </p:sp>
      <p:sp>
        <p:nvSpPr>
          <p:cNvPr id="4" name="Slide Number Placeholder 3"/>
          <p:cNvSpPr>
            <a:spLocks noGrp="1"/>
          </p:cNvSpPr>
          <p:nvPr>
            <p:ph type="sldNum" sz="quarter" idx="10"/>
          </p:nvPr>
        </p:nvSpPr>
        <p:spPr/>
        <p:txBody>
          <a:bodyPr/>
          <a:lstStyle/>
          <a:p>
            <a:fld id="{06830949-C012-764D-868E-38339333A8A8}" type="slidenum">
              <a:rPr lang="en-US" smtClean="0"/>
              <a:t>23</a:t>
            </a:fld>
            <a:endParaRPr lang="en-US"/>
          </a:p>
        </p:txBody>
      </p:sp>
    </p:spTree>
    <p:extLst>
      <p:ext uri="{BB962C8B-B14F-4D97-AF65-F5344CB8AC3E}">
        <p14:creationId xmlns:p14="http://schemas.microsoft.com/office/powerpoint/2010/main" val="2347188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53B1FB-7E6A-0C40-A711-2D537EB9BE65}" type="datetimeFigureOut">
              <a:rPr lang="en-US" smtClean="0"/>
              <a:t>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5857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3B1FB-7E6A-0C40-A711-2D537EB9BE65}" type="datetimeFigureOut">
              <a:rPr lang="en-US" smtClean="0"/>
              <a:t>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993457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3B1FB-7E6A-0C40-A711-2D537EB9BE65}" type="datetimeFigureOut">
              <a:rPr lang="en-US" smtClean="0"/>
              <a:t>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457281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3"/>
        <p:cNvGrpSpPr/>
        <p:nvPr/>
      </p:nvGrpSpPr>
      <p:grpSpPr>
        <a:xfrm>
          <a:off x="0" y="0"/>
          <a:ext cx="0" cy="0"/>
          <a:chOff x="0" y="0"/>
          <a:chExt cx="0" cy="0"/>
        </a:xfrm>
      </p:grpSpPr>
      <p:sp>
        <p:nvSpPr>
          <p:cNvPr id="28" name="Shape 28"/>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r>
              <a:rPr lang="en-US"/>
              <a:t>Click to edit Master title style</a:t>
            </a:r>
            <a:endParaRPr/>
          </a:p>
        </p:txBody>
      </p:sp>
      <p:sp>
        <p:nvSpPr>
          <p:cNvPr id="29" name="Shape 29"/>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pPr lvl="0"/>
            <a:r>
              <a:rPr lang="en-US"/>
              <a:t>Edit Master text styles</a:t>
            </a:r>
          </a:p>
        </p:txBody>
      </p:sp>
      <p:sp>
        <p:nvSpPr>
          <p:cNvPr id="30" name="Shape 30"/>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046901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52" name="Shape 52"/>
          <p:cNvSpPr txBox="1">
            <a:spLocks noGrp="1"/>
          </p:cNvSpPr>
          <p:nvPr>
            <p:ph type="title"/>
          </p:nvPr>
        </p:nvSpPr>
        <p:spPr>
          <a:xfrm>
            <a:off x="973333" y="1758200"/>
            <a:ext cx="4401200" cy="18420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r>
              <a:rPr lang="en-US"/>
              <a:t>Click to edit Master title style</a:t>
            </a:r>
            <a:endParaRPr/>
          </a:p>
        </p:txBody>
      </p:sp>
      <p:sp>
        <p:nvSpPr>
          <p:cNvPr id="53" name="Shape 53"/>
          <p:cNvSpPr txBox="1">
            <a:spLocks noGrp="1"/>
          </p:cNvSpPr>
          <p:nvPr>
            <p:ph type="body" idx="1"/>
          </p:nvPr>
        </p:nvSpPr>
        <p:spPr>
          <a:xfrm>
            <a:off x="961633" y="3708967"/>
            <a:ext cx="4401200" cy="2130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pPr lvl="0"/>
            <a:r>
              <a:rPr lang="en-US"/>
              <a:t>Edit Master text styles</a:t>
            </a:r>
          </a:p>
        </p:txBody>
      </p:sp>
      <p:sp>
        <p:nvSpPr>
          <p:cNvPr id="54" name="Shape 5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0914948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2/24/18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6487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53B1FB-7E6A-0C40-A711-2D537EB9BE65}" type="datetimeFigureOut">
              <a:rPr lang="en-US" smtClean="0"/>
              <a:t>2/24/18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055841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53B1FB-7E6A-0C40-A711-2D537EB9BE65}" type="datetimeFigureOut">
              <a:rPr lang="en-US" smtClean="0"/>
              <a:t>2/24/18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387119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53B1FB-7E6A-0C40-A711-2D537EB9BE65}" type="datetimeFigureOut">
              <a:rPr lang="en-US" smtClean="0"/>
              <a:t>2/24/18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45562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3B1FB-7E6A-0C40-A711-2D537EB9BE65}" type="datetimeFigureOut">
              <a:rPr lang="en-US" smtClean="0"/>
              <a:t>2/24/18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6555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53B1FB-7E6A-0C40-A711-2D537EB9BE65}" type="datetimeFigureOut">
              <a:rPr lang="en-US" smtClean="0"/>
              <a:t>2/24/18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95384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53B1FB-7E6A-0C40-A711-2D537EB9BE65}" type="datetimeFigureOut">
              <a:rPr lang="en-US" smtClean="0"/>
              <a:t>2/24/18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6989162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53B1FB-7E6A-0C40-A711-2D537EB9BE65}" type="datetimeFigureOut">
              <a:rPr lang="en-US" smtClean="0"/>
              <a:t>2/24/18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427314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3B1FB-7E6A-0C40-A711-2D537EB9BE65}" type="datetimeFigureOut">
              <a:rPr lang="en-US" smtClean="0"/>
              <a:t>2/24/18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06453940"/>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www.udacity.com/course/ab-testing--ud257" TargetMode="External"/><Relationship Id="rId2" Type="http://schemas.openxmlformats.org/officeDocument/2006/relationships/hyperlink" Target="http://www.evanmiller.org/ab-testing/sample-size.html#!20;80;5;5;0" TargetMode="External"/><Relationship Id="rId1" Type="http://schemas.openxmlformats.org/officeDocument/2006/relationships/slideLayout" Target="../slideLayouts/slideLayout12.xml"/><Relationship Id="rId6" Type="http://schemas.openxmlformats.org/officeDocument/2006/relationships/hyperlink" Target="https://yanirseroussi.com/2016/06/19/making-bayesian-ab-testing-more-accessible/" TargetMode="External"/><Relationship Id="rId5" Type="http://schemas.openxmlformats.org/officeDocument/2006/relationships/hyperlink" Target="https://conductrics.com/pvalues" TargetMode="External"/><Relationship Id="rId4" Type="http://schemas.openxmlformats.org/officeDocument/2006/relationships/hyperlink" Target="https://conversionxl.com/blog/ab-testing-statistic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www.udacity.com/course/ab-testing--ud25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2" Type="http://schemas.openxmlformats.org/officeDocument/2006/relationships/hyperlink" Target="http://www.evanmiller.org/ab-testing/sample-size.html#!10;80;5;2;0"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5E03C6B-E0DB-4681-A1D1-56A18E60947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
            <a:extLst>
              <a:ext uri="{FF2B5EF4-FFF2-40B4-BE49-F238E27FC236}">
                <a16:creationId xmlns:a16="http://schemas.microsoft.com/office/drawing/2014/main" id="{1287FEEB-CF4F-4A17-B41A-100F5A991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6">
            <a:extLst>
              <a:ext uri="{FF2B5EF4-FFF2-40B4-BE49-F238E27FC236}">
                <a16:creationId xmlns:a16="http://schemas.microsoft.com/office/drawing/2014/main" id="{08FADF27-6362-42F4-8168-6ECBB8256E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E23EA-778B-CD40-AA29-76C841D86F74}"/>
              </a:ext>
            </a:extLst>
          </p:cNvPr>
          <p:cNvSpPr>
            <a:spLocks noGrp="1"/>
          </p:cNvSpPr>
          <p:nvPr>
            <p:ph type="ctrTitle"/>
          </p:nvPr>
        </p:nvSpPr>
        <p:spPr>
          <a:xfrm>
            <a:off x="804671" y="2600324"/>
            <a:ext cx="6405753" cy="3277961"/>
          </a:xfrm>
        </p:spPr>
        <p:txBody>
          <a:bodyPr anchor="t">
            <a:normAutofit/>
          </a:bodyPr>
          <a:lstStyle/>
          <a:p>
            <a:pPr algn="l"/>
            <a:r>
              <a:rPr lang="en-US" sz="5400" dirty="0"/>
              <a:t>A/B Testing</a:t>
            </a:r>
          </a:p>
        </p:txBody>
      </p:sp>
      <p:sp>
        <p:nvSpPr>
          <p:cNvPr id="3" name="Subtitle 2">
            <a:extLst>
              <a:ext uri="{FF2B5EF4-FFF2-40B4-BE49-F238E27FC236}">
                <a16:creationId xmlns:a16="http://schemas.microsoft.com/office/drawing/2014/main" id="{AF8C3316-F375-8A40-9266-46E1FCB5F094}"/>
              </a:ext>
            </a:extLst>
          </p:cNvPr>
          <p:cNvSpPr>
            <a:spLocks noGrp="1"/>
          </p:cNvSpPr>
          <p:nvPr>
            <p:ph type="subTitle" idx="1"/>
          </p:nvPr>
        </p:nvSpPr>
        <p:spPr>
          <a:xfrm>
            <a:off x="804672" y="1300450"/>
            <a:ext cx="4167376" cy="1155525"/>
          </a:xfrm>
        </p:spPr>
        <p:txBody>
          <a:bodyPr anchor="b">
            <a:normAutofit/>
          </a:bodyPr>
          <a:lstStyle/>
          <a:p>
            <a:pPr algn="l"/>
            <a:endParaRPr lang="en-US" sz="2000"/>
          </a:p>
        </p:txBody>
      </p:sp>
    </p:spTree>
    <p:extLst>
      <p:ext uri="{BB962C8B-B14F-4D97-AF65-F5344CB8AC3E}">
        <p14:creationId xmlns:p14="http://schemas.microsoft.com/office/powerpoint/2010/main" val="968053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BB445-9239-3941-84D8-7CF1D2FDF50B}"/>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Run test!</a:t>
            </a:r>
          </a:p>
        </p:txBody>
      </p:sp>
      <p:sp>
        <p:nvSpPr>
          <p:cNvPr id="3" name="Text Placeholder 2">
            <a:extLst>
              <a:ext uri="{FF2B5EF4-FFF2-40B4-BE49-F238E27FC236}">
                <a16:creationId xmlns:a16="http://schemas.microsoft.com/office/drawing/2014/main" id="{74E58A6C-4EE9-3349-B91B-6D0E1AD8CDE4}"/>
              </a:ext>
            </a:extLst>
          </p:cNvPr>
          <p:cNvSpPr>
            <a:spLocks noGrp="1"/>
          </p:cNvSpPr>
          <p:nvPr>
            <p:ph type="body" idx="1"/>
          </p:nvPr>
        </p:nvSpPr>
        <p:spPr>
          <a:xfrm>
            <a:off x="838200" y="2057400"/>
            <a:ext cx="10515600" cy="3871762"/>
          </a:xfrm>
        </p:spPr>
        <p:txBody>
          <a:bodyPr vert="horz" lIns="91440" tIns="45720" rIns="91440" bIns="45720" rtlCol="0">
            <a:normAutofit/>
          </a:bodyPr>
          <a:lstStyle/>
          <a:p>
            <a:pPr indent="-228600">
              <a:buFont typeface="Arial" panose="020B0604020202020204" pitchFamily="34" charset="0"/>
              <a:buChar char="•"/>
            </a:pPr>
            <a:r>
              <a:rPr lang="en-US" sz="2400" dirty="0"/>
              <a:t>And wait... </a:t>
            </a:r>
          </a:p>
        </p:txBody>
      </p:sp>
      <p:pic>
        <p:nvPicPr>
          <p:cNvPr id="5" name="Picture 4">
            <a:extLst>
              <a:ext uri="{FF2B5EF4-FFF2-40B4-BE49-F238E27FC236}">
                <a16:creationId xmlns:a16="http://schemas.microsoft.com/office/drawing/2014/main" id="{DC9FB133-E358-A24B-8021-A0829E4B1C48}"/>
              </a:ext>
            </a:extLst>
          </p:cNvPr>
          <p:cNvPicPr>
            <a:picLocks noChangeAspect="1"/>
          </p:cNvPicPr>
          <p:nvPr/>
        </p:nvPicPr>
        <p:blipFill>
          <a:blip r:embed="rId2"/>
          <a:stretch>
            <a:fillRect/>
          </a:stretch>
        </p:blipFill>
        <p:spPr>
          <a:xfrm>
            <a:off x="1249968" y="1648000"/>
            <a:ext cx="9129707" cy="4281162"/>
          </a:xfrm>
          <a:prstGeom prst="rect">
            <a:avLst/>
          </a:prstGeom>
        </p:spPr>
      </p:pic>
      <p:sp>
        <p:nvSpPr>
          <p:cNvPr id="4" name="TextBox 3">
            <a:extLst>
              <a:ext uri="{FF2B5EF4-FFF2-40B4-BE49-F238E27FC236}">
                <a16:creationId xmlns:a16="http://schemas.microsoft.com/office/drawing/2014/main" id="{32B9A00F-D8F0-A941-9E22-417D701E8724}"/>
              </a:ext>
            </a:extLst>
          </p:cNvPr>
          <p:cNvSpPr txBox="1"/>
          <p:nvPr/>
        </p:nvSpPr>
        <p:spPr>
          <a:xfrm>
            <a:off x="2347783" y="1772722"/>
            <a:ext cx="1092479" cy="369332"/>
          </a:xfrm>
          <a:prstGeom prst="rect">
            <a:avLst/>
          </a:prstGeom>
          <a:solidFill>
            <a:schemeClr val="tx2">
              <a:lumMod val="50000"/>
            </a:schemeClr>
          </a:solidFill>
        </p:spPr>
        <p:txBody>
          <a:bodyPr wrap="none" rtlCol="0">
            <a:spAutoFit/>
          </a:bodyPr>
          <a:lstStyle/>
          <a:p>
            <a:r>
              <a:rPr lang="en-US" dirty="0"/>
              <a:t>CONTROL</a:t>
            </a:r>
          </a:p>
        </p:txBody>
      </p:sp>
      <p:sp>
        <p:nvSpPr>
          <p:cNvPr id="7" name="TextBox 6">
            <a:extLst>
              <a:ext uri="{FF2B5EF4-FFF2-40B4-BE49-F238E27FC236}">
                <a16:creationId xmlns:a16="http://schemas.microsoft.com/office/drawing/2014/main" id="{44C259FC-1164-F24D-B383-FA67F20FB3D5}"/>
              </a:ext>
            </a:extLst>
          </p:cNvPr>
          <p:cNvSpPr txBox="1"/>
          <p:nvPr/>
        </p:nvSpPr>
        <p:spPr>
          <a:xfrm>
            <a:off x="4018004" y="1772722"/>
            <a:ext cx="1401346" cy="369332"/>
          </a:xfrm>
          <a:prstGeom prst="rect">
            <a:avLst/>
          </a:prstGeom>
          <a:solidFill>
            <a:schemeClr val="tx2">
              <a:lumMod val="50000"/>
            </a:schemeClr>
          </a:solidFill>
        </p:spPr>
        <p:txBody>
          <a:bodyPr wrap="none" rtlCol="0">
            <a:spAutoFit/>
          </a:bodyPr>
          <a:lstStyle/>
          <a:p>
            <a:r>
              <a:rPr lang="en-US" dirty="0"/>
              <a:t>EXPERIMENT</a:t>
            </a:r>
          </a:p>
        </p:txBody>
      </p:sp>
      <p:sp>
        <p:nvSpPr>
          <p:cNvPr id="6" name="TextBox 5">
            <a:extLst>
              <a:ext uri="{FF2B5EF4-FFF2-40B4-BE49-F238E27FC236}">
                <a16:creationId xmlns:a16="http://schemas.microsoft.com/office/drawing/2014/main" id="{778E9046-D019-674F-BF8B-8D0504B6C8FF}"/>
              </a:ext>
            </a:extLst>
          </p:cNvPr>
          <p:cNvSpPr txBox="1"/>
          <p:nvPr/>
        </p:nvSpPr>
        <p:spPr>
          <a:xfrm rot="16200000">
            <a:off x="237780" y="3808615"/>
            <a:ext cx="1360437" cy="369332"/>
          </a:xfrm>
          <a:prstGeom prst="rect">
            <a:avLst/>
          </a:prstGeom>
          <a:noFill/>
        </p:spPr>
        <p:txBody>
          <a:bodyPr wrap="none" rtlCol="0">
            <a:spAutoFit/>
          </a:bodyPr>
          <a:lstStyle/>
          <a:p>
            <a:r>
              <a:rPr lang="en-US" dirty="0"/>
              <a:t>Mean Result</a:t>
            </a:r>
          </a:p>
        </p:txBody>
      </p:sp>
      <p:sp>
        <p:nvSpPr>
          <p:cNvPr id="9" name="TextBox 8">
            <a:extLst>
              <a:ext uri="{FF2B5EF4-FFF2-40B4-BE49-F238E27FC236}">
                <a16:creationId xmlns:a16="http://schemas.microsoft.com/office/drawing/2014/main" id="{388AA279-6BF1-9446-84F6-3C04E5112B7E}"/>
              </a:ext>
            </a:extLst>
          </p:cNvPr>
          <p:cNvSpPr txBox="1"/>
          <p:nvPr/>
        </p:nvSpPr>
        <p:spPr>
          <a:xfrm>
            <a:off x="2121205" y="6029174"/>
            <a:ext cx="649537"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143518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58EF9-2FC9-6F49-96F0-6E57D266EC16}"/>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Gather Results</a:t>
            </a:r>
          </a:p>
        </p:txBody>
      </p:sp>
      <p:sp>
        <p:nvSpPr>
          <p:cNvPr id="3" name="Text Placeholder 2">
            <a:extLst>
              <a:ext uri="{FF2B5EF4-FFF2-40B4-BE49-F238E27FC236}">
                <a16:creationId xmlns:a16="http://schemas.microsoft.com/office/drawing/2014/main" id="{DD3F1516-B5B0-D443-A6AB-1BBC636E4891}"/>
              </a:ext>
            </a:extLst>
          </p:cNvPr>
          <p:cNvSpPr>
            <a:spLocks noGrp="1"/>
          </p:cNvSpPr>
          <p:nvPr>
            <p:ph type="body" idx="1"/>
          </p:nvPr>
        </p:nvSpPr>
        <p:spPr>
          <a:xfrm>
            <a:off x="838200" y="2057400"/>
            <a:ext cx="4578752" cy="3871762"/>
          </a:xfrm>
        </p:spPr>
        <p:txBody>
          <a:bodyPr vert="horz" lIns="91440" tIns="45720" rIns="91440" bIns="45720" rtlCol="0">
            <a:normAutofit/>
          </a:bodyPr>
          <a:lstStyle/>
          <a:p>
            <a:pPr marL="380985" indent="0">
              <a:buNone/>
            </a:pPr>
            <a:r>
              <a:rPr lang="en-US" sz="2400" dirty="0"/>
              <a:t>Control</a:t>
            </a:r>
          </a:p>
          <a:p>
            <a:pPr indent="-228600">
              <a:buFont typeface="Arial" panose="020B0604020202020204" pitchFamily="34" charset="0"/>
              <a:buChar char="•"/>
            </a:pPr>
            <a:r>
              <a:rPr lang="en-US" sz="2400" dirty="0" err="1"/>
              <a:t>N</a:t>
            </a:r>
            <a:r>
              <a:rPr lang="en-US" sz="2400" baseline="-25000" dirty="0" err="1"/>
              <a:t>cont</a:t>
            </a:r>
            <a:r>
              <a:rPr lang="en-US" sz="2400" dirty="0"/>
              <a:t> = 	10,072</a:t>
            </a:r>
          </a:p>
          <a:p>
            <a:pPr indent="-228600">
              <a:buFont typeface="Arial" panose="020B0604020202020204" pitchFamily="34" charset="0"/>
              <a:buChar char="•"/>
            </a:pPr>
            <a:r>
              <a:rPr lang="en-US" sz="2400" dirty="0" err="1"/>
              <a:t>X</a:t>
            </a:r>
            <a:r>
              <a:rPr lang="en-US" sz="2400" baseline="-25000" dirty="0" err="1"/>
              <a:t>cont</a:t>
            </a:r>
            <a:r>
              <a:rPr lang="en-US" sz="2400" dirty="0"/>
              <a:t> =	      974 </a:t>
            </a:r>
            <a:endParaRPr lang="en-US" sz="2000" dirty="0"/>
          </a:p>
          <a:p>
            <a:pPr marL="990570" lvl="1" indent="0">
              <a:buNone/>
            </a:pPr>
            <a:endParaRPr lang="en-US" sz="2000" dirty="0"/>
          </a:p>
        </p:txBody>
      </p:sp>
      <p:sp>
        <p:nvSpPr>
          <p:cNvPr id="13" name="Text Placeholder 2">
            <a:extLst>
              <a:ext uri="{FF2B5EF4-FFF2-40B4-BE49-F238E27FC236}">
                <a16:creationId xmlns:a16="http://schemas.microsoft.com/office/drawing/2014/main" id="{D1356D7E-7B4C-AA48-B46E-2C68AB109E3A}"/>
              </a:ext>
            </a:extLst>
          </p:cNvPr>
          <p:cNvSpPr txBox="1">
            <a:spLocks/>
          </p:cNvSpPr>
          <p:nvPr/>
        </p:nvSpPr>
        <p:spPr>
          <a:xfrm>
            <a:off x="6354318" y="2057400"/>
            <a:ext cx="4578752" cy="3871762"/>
          </a:xfrm>
          <a:prstGeom prst="rect">
            <a:avLst/>
          </a:prstGeom>
        </p:spPr>
        <p:txBody>
          <a:bodyPr spcFirstLastPara="1" vert="horz" wrap="square" lIns="91440" tIns="45720" rIns="91440" bIns="45720" rtlCol="0" anchor="t" anchorCtr="0">
            <a:normAutofit/>
          </a:bodyPr>
          <a:lstStyle>
            <a:lvl1pPr marL="609585" lvl="0" indent="-414856" algn="l" defTabSz="914400" rtl="0" eaLnBrk="1" latinLnBrk="0" hangingPunct="1">
              <a:lnSpc>
                <a:spcPct val="90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170" lvl="1"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754" lvl="2"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339" lvl="3"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7924" lvl="4"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509" lvl="5"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093" lvl="6"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678" lvl="7"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263" lvl="8" indent="-397923" algn="l" defTabSz="914400" rtl="0" eaLnBrk="1" latinLnBrk="0" hangingPunct="1">
              <a:lnSpc>
                <a:spcPct val="90000"/>
              </a:lnSpc>
              <a:spcBef>
                <a:spcPts val="2133"/>
              </a:spcBef>
              <a:spcAft>
                <a:spcPts val="2133"/>
              </a:spcAft>
              <a:buSzPts val="1100"/>
              <a:buFont typeface="Arial" panose="020B0604020202020204" pitchFamily="34" charset="0"/>
              <a:buChar char="■"/>
              <a:defRPr sz="1800" kern="1200">
                <a:solidFill>
                  <a:schemeClr val="tx1"/>
                </a:solidFill>
                <a:latin typeface="+mn-lt"/>
                <a:ea typeface="+mn-ea"/>
                <a:cs typeface="+mn-cs"/>
              </a:defRPr>
            </a:lvl9pPr>
          </a:lstStyle>
          <a:p>
            <a:pPr marL="380985" indent="0">
              <a:buFont typeface="Arial" panose="020B0604020202020204" pitchFamily="34" charset="0"/>
              <a:buNone/>
            </a:pPr>
            <a:r>
              <a:rPr lang="en-US" sz="2400" dirty="0"/>
              <a:t>Experiment</a:t>
            </a:r>
          </a:p>
          <a:p>
            <a:pPr indent="-228600">
              <a:buFont typeface="Arial" panose="020B0604020202020204" pitchFamily="34" charset="0"/>
              <a:buChar char="•"/>
            </a:pPr>
            <a:r>
              <a:rPr lang="en-US" sz="2400" dirty="0" err="1"/>
              <a:t>N</a:t>
            </a:r>
            <a:r>
              <a:rPr lang="en-US" sz="2400" baseline="-25000" dirty="0" err="1"/>
              <a:t>exp</a:t>
            </a:r>
            <a:r>
              <a:rPr lang="en-US" sz="2400" dirty="0"/>
              <a:t> = 	9,886</a:t>
            </a:r>
          </a:p>
          <a:p>
            <a:pPr indent="-228600">
              <a:buFont typeface="Arial" panose="020B0604020202020204" pitchFamily="34" charset="0"/>
              <a:buChar char="•"/>
            </a:pPr>
            <a:r>
              <a:rPr lang="en-US" sz="2400" dirty="0" err="1"/>
              <a:t>X</a:t>
            </a:r>
            <a:r>
              <a:rPr lang="en-US" sz="2400" baseline="-25000" dirty="0" err="1"/>
              <a:t>exp</a:t>
            </a:r>
            <a:r>
              <a:rPr lang="en-US" sz="2400" dirty="0"/>
              <a:t> = 	1,242</a:t>
            </a:r>
            <a:endParaRPr lang="en-US" sz="2000" dirty="0"/>
          </a:p>
          <a:p>
            <a:pPr marL="990570" lvl="1" indent="0">
              <a:buFont typeface="Arial" panose="020B0604020202020204" pitchFamily="34" charset="0"/>
              <a:buNone/>
            </a:pPr>
            <a:endParaRPr lang="en-US" sz="2000" dirty="0"/>
          </a:p>
        </p:txBody>
      </p:sp>
      <p:pic>
        <p:nvPicPr>
          <p:cNvPr id="17" name="Picture 16">
            <a:extLst>
              <a:ext uri="{FF2B5EF4-FFF2-40B4-BE49-F238E27FC236}">
                <a16:creationId xmlns:a16="http://schemas.microsoft.com/office/drawing/2014/main" id="{BD8D31CF-2BA4-564D-A7D5-45FA43DE890B}"/>
              </a:ext>
            </a:extLst>
          </p:cNvPr>
          <p:cNvPicPr>
            <a:picLocks noChangeAspect="1"/>
          </p:cNvPicPr>
          <p:nvPr/>
        </p:nvPicPr>
        <p:blipFill rotWithShape="1">
          <a:blip r:embed="rId2"/>
          <a:srcRect l="5723" r="50500"/>
          <a:stretch/>
        </p:blipFill>
        <p:spPr>
          <a:xfrm>
            <a:off x="3311807" y="3574269"/>
            <a:ext cx="2624615" cy="2614261"/>
          </a:xfrm>
          <a:prstGeom prst="rect">
            <a:avLst/>
          </a:prstGeom>
        </p:spPr>
      </p:pic>
      <p:pic>
        <p:nvPicPr>
          <p:cNvPr id="18" name="Picture 17">
            <a:extLst>
              <a:ext uri="{FF2B5EF4-FFF2-40B4-BE49-F238E27FC236}">
                <a16:creationId xmlns:a16="http://schemas.microsoft.com/office/drawing/2014/main" id="{4229044D-BA0F-4949-91EA-E7BFC22A903B}"/>
              </a:ext>
            </a:extLst>
          </p:cNvPr>
          <p:cNvPicPr>
            <a:picLocks noChangeAspect="1"/>
          </p:cNvPicPr>
          <p:nvPr/>
        </p:nvPicPr>
        <p:blipFill rotWithShape="1">
          <a:blip r:embed="rId2"/>
          <a:srcRect l="4865" r="50499"/>
          <a:stretch/>
        </p:blipFill>
        <p:spPr>
          <a:xfrm>
            <a:off x="5563751" y="3574269"/>
            <a:ext cx="2676060" cy="2614261"/>
          </a:xfrm>
          <a:prstGeom prst="rect">
            <a:avLst/>
          </a:prstGeom>
        </p:spPr>
      </p:pic>
      <p:pic>
        <p:nvPicPr>
          <p:cNvPr id="19" name="Picture 18">
            <a:extLst>
              <a:ext uri="{FF2B5EF4-FFF2-40B4-BE49-F238E27FC236}">
                <a16:creationId xmlns:a16="http://schemas.microsoft.com/office/drawing/2014/main" id="{3649A5D1-B69C-704E-B385-24B8B862E343}"/>
              </a:ext>
            </a:extLst>
          </p:cNvPr>
          <p:cNvPicPr>
            <a:picLocks noChangeAspect="1"/>
          </p:cNvPicPr>
          <p:nvPr/>
        </p:nvPicPr>
        <p:blipFill rotWithShape="1">
          <a:blip r:embed="rId2"/>
          <a:srcRect l="55135" t="13393" r="12814" b="25055"/>
          <a:stretch/>
        </p:blipFill>
        <p:spPr>
          <a:xfrm>
            <a:off x="6096000" y="3949110"/>
            <a:ext cx="1921592" cy="1609138"/>
          </a:xfrm>
          <a:prstGeom prst="rect">
            <a:avLst/>
          </a:prstGeom>
        </p:spPr>
      </p:pic>
      <p:sp>
        <p:nvSpPr>
          <p:cNvPr id="20" name="TextBox 19">
            <a:extLst>
              <a:ext uri="{FF2B5EF4-FFF2-40B4-BE49-F238E27FC236}">
                <a16:creationId xmlns:a16="http://schemas.microsoft.com/office/drawing/2014/main" id="{70C725AC-6FD6-754A-867B-2ED6440C5953}"/>
              </a:ext>
            </a:extLst>
          </p:cNvPr>
          <p:cNvSpPr txBox="1"/>
          <p:nvPr/>
        </p:nvSpPr>
        <p:spPr>
          <a:xfrm>
            <a:off x="4185243" y="5692628"/>
            <a:ext cx="877741" cy="369332"/>
          </a:xfrm>
          <a:prstGeom prst="rect">
            <a:avLst/>
          </a:prstGeom>
          <a:noFill/>
        </p:spPr>
        <p:txBody>
          <a:bodyPr wrap="none" rtlCol="0">
            <a:spAutoFit/>
          </a:bodyPr>
          <a:lstStyle/>
          <a:p>
            <a:r>
              <a:rPr lang="en-US" dirty="0"/>
              <a:t>Control</a:t>
            </a:r>
          </a:p>
        </p:txBody>
      </p:sp>
      <p:sp>
        <p:nvSpPr>
          <p:cNvPr id="21" name="TextBox 20">
            <a:extLst>
              <a:ext uri="{FF2B5EF4-FFF2-40B4-BE49-F238E27FC236}">
                <a16:creationId xmlns:a16="http://schemas.microsoft.com/office/drawing/2014/main" id="{BDD58D4A-49B5-1648-A543-8B21B8A89713}"/>
              </a:ext>
            </a:extLst>
          </p:cNvPr>
          <p:cNvSpPr txBox="1"/>
          <p:nvPr/>
        </p:nvSpPr>
        <p:spPr>
          <a:xfrm>
            <a:off x="6425309" y="5692628"/>
            <a:ext cx="1262974" cy="369332"/>
          </a:xfrm>
          <a:prstGeom prst="rect">
            <a:avLst/>
          </a:prstGeom>
          <a:noFill/>
        </p:spPr>
        <p:txBody>
          <a:bodyPr wrap="none" rtlCol="0">
            <a:spAutoFit/>
          </a:bodyPr>
          <a:lstStyle/>
          <a:p>
            <a:r>
              <a:rPr lang="en-US" dirty="0"/>
              <a:t>Experiment</a:t>
            </a:r>
          </a:p>
        </p:txBody>
      </p:sp>
    </p:spTree>
    <p:extLst>
      <p:ext uri="{BB962C8B-B14F-4D97-AF65-F5344CB8AC3E}">
        <p14:creationId xmlns:p14="http://schemas.microsoft.com/office/powerpoint/2010/main" val="1402150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58EF9-2FC9-6F49-96F0-6E57D266EC16}"/>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Analyze Results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D3F1516-B5B0-D443-A6AB-1BBC636E4891}"/>
                  </a:ext>
                </a:extLst>
              </p:cNvPr>
              <p:cNvSpPr>
                <a:spLocks noGrp="1"/>
              </p:cNvSpPr>
              <p:nvPr>
                <p:ph type="body" idx="1"/>
              </p:nvPr>
            </p:nvSpPr>
            <p:spPr>
              <a:xfrm>
                <a:off x="838200" y="2057400"/>
                <a:ext cx="10515600" cy="3871762"/>
              </a:xfrm>
            </p:spPr>
            <p:txBody>
              <a:bodyPr vert="horz" lIns="91440" tIns="45720" rIns="91440" bIns="45720" rtlCol="0">
                <a:normAutofit/>
              </a:bodyPr>
              <a:lstStyle/>
              <a:p>
                <a:pPr indent="-228600">
                  <a:buFont typeface="Arial" panose="020B0604020202020204" pitchFamily="34" charset="0"/>
                  <a:buChar char="•"/>
                </a:pPr>
                <a:r>
                  <a:rPr lang="en-US" sz="2400" dirty="0"/>
                  <a:t>Assume H</a:t>
                </a:r>
                <a:r>
                  <a:rPr lang="en-US" sz="2400" baseline="-25000" dirty="0"/>
                  <a:t>0</a:t>
                </a:r>
                <a:r>
                  <a:rPr lang="en-US" sz="2400" dirty="0"/>
                  <a:t> is true.</a:t>
                </a:r>
              </a:p>
              <a:p>
                <a:pPr lvl="1" indent="-228600">
                  <a:buFont typeface="Arial" panose="020B0604020202020204" pitchFamily="34" charset="0"/>
                  <a:buChar char="•"/>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aseline="-25000" dirty="0" err="1"/>
                  <a:t>exp</a:t>
                </a:r>
                <a:r>
                  <a:rPr lang="en-US" sz="2000" dirty="0"/>
                  <a:t> –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aseline="-25000" dirty="0" err="1"/>
                  <a:t>cont</a:t>
                </a:r>
                <a:r>
                  <a:rPr lang="en-US" sz="2000" dirty="0"/>
                  <a:t> = 0</a:t>
                </a:r>
              </a:p>
              <a:p>
                <a:pPr marL="990570" lvl="1" indent="0">
                  <a:buNone/>
                </a:pPr>
                <a:endParaRPr lang="en-US" sz="2000" dirty="0"/>
              </a:p>
              <a:p>
                <a:pPr indent="-228600">
                  <a:buFont typeface="Arial" panose="020B0604020202020204" pitchFamily="34" charset="0"/>
                  <a:buChar char="•"/>
                </a:pPr>
                <a:r>
                  <a:rPr lang="en-US" sz="2400" dirty="0"/>
                  <a:t>Is the result of the experiment surprising?</a:t>
                </a:r>
              </a:p>
              <a:p>
                <a:pPr lvl="1" indent="-228600">
                  <a:buFont typeface="Arial" panose="020B0604020202020204" pitchFamily="34" charset="0"/>
                  <a:buChar char="•"/>
                </a:pPr>
                <a:r>
                  <a:rPr lang="en-US" sz="2000" dirty="0" err="1"/>
                  <a:t>Eg</a:t>
                </a:r>
                <a:r>
                  <a:rPr lang="en-US" sz="2000" dirty="0"/>
                  <a:t> is P(</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i="1" baseline="-25000" dirty="0" err="1"/>
                  <a:t>exp</a:t>
                </a:r>
                <a:r>
                  <a:rPr lang="en-US" sz="2000" i="1" dirty="0"/>
                  <a:t> –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i="1" baseline="-25000" dirty="0" err="1"/>
                  <a:t>cont</a:t>
                </a:r>
                <a:r>
                  <a:rPr lang="en-US" sz="2000" i="1" dirty="0"/>
                  <a:t> </a:t>
                </a:r>
                <a:r>
                  <a:rPr lang="en-US" sz="2000" dirty="0"/>
                  <a:t>| H</a:t>
                </a:r>
                <a:r>
                  <a:rPr lang="en-US" sz="2000" baseline="-25000" dirty="0"/>
                  <a:t>0</a:t>
                </a:r>
                <a:r>
                  <a:rPr lang="en-US" sz="2000" dirty="0"/>
                  <a:t>) &lt; 0.05 ?</a:t>
                </a:r>
              </a:p>
              <a:p>
                <a:pPr lvl="1" indent="-228600">
                  <a:buFont typeface="Arial" panose="020B0604020202020204" pitchFamily="34" charset="0"/>
                  <a:buChar char="•"/>
                </a:pPr>
                <a:endParaRPr lang="en-US" sz="2000" dirty="0"/>
              </a:p>
              <a:p>
                <a:pPr indent="-228600">
                  <a:buFont typeface="Arial" panose="020B0604020202020204" pitchFamily="34" charset="0"/>
                  <a:buChar char="•"/>
                </a:pPr>
                <a:r>
                  <a:rPr lang="en-US" sz="2400" dirty="0"/>
                  <a:t>Is the result practically significant?</a:t>
                </a:r>
              </a:p>
              <a:p>
                <a:pPr lvl="1" indent="-228600">
                  <a:buFont typeface="Arial" panose="020B0604020202020204" pitchFamily="34" charset="0"/>
                  <a:buChar char="•"/>
                </a:pPr>
                <a:r>
                  <a:rPr lang="en-US" sz="2000" dirty="0" err="1"/>
                  <a:t>Eg</a:t>
                </a:r>
                <a:r>
                  <a:rPr lang="en-US" sz="2000" dirty="0"/>
                  <a:t> is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i="1" baseline="-25000" dirty="0" err="1"/>
                  <a:t>exp</a:t>
                </a:r>
                <a:r>
                  <a:rPr lang="en-US" sz="2000" i="1" dirty="0"/>
                  <a:t> –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i="1" baseline="-25000" dirty="0" err="1"/>
                  <a:t>cont</a:t>
                </a:r>
                <a:r>
                  <a:rPr lang="en-US" sz="2000" i="1" dirty="0"/>
                  <a:t>  &gt; 2% </a:t>
                </a:r>
                <a:r>
                  <a:rPr lang="en-US" sz="2000" dirty="0"/>
                  <a:t>?</a:t>
                </a:r>
              </a:p>
            </p:txBody>
          </p:sp>
        </mc:Choice>
        <mc:Fallback>
          <p:sp>
            <p:nvSpPr>
              <p:cNvPr id="3" name="Text Placeholder 2">
                <a:extLst>
                  <a:ext uri="{FF2B5EF4-FFF2-40B4-BE49-F238E27FC236}">
                    <a16:creationId xmlns:a16="http://schemas.microsoft.com/office/drawing/2014/main" id="{DD3F1516-B5B0-D443-A6AB-1BBC636E4891}"/>
                  </a:ext>
                </a:extLst>
              </p:cNvPr>
              <p:cNvSpPr>
                <a:spLocks noGrp="1" noRot="1" noChangeAspect="1" noMove="1" noResize="1" noEditPoints="1" noAdjustHandles="1" noChangeArrowheads="1" noChangeShapeType="1" noTextEdit="1"/>
              </p:cNvSpPr>
              <p:nvPr>
                <p:ph type="body" idx="1"/>
              </p:nvPr>
            </p:nvSpPr>
            <p:spPr>
              <a:xfrm>
                <a:off x="838200" y="2057400"/>
                <a:ext cx="10515600" cy="3871762"/>
              </a:xfrm>
              <a:blipFill>
                <a:blip r:embed="rId2"/>
                <a:stretch>
                  <a:fillRect t="-1634" b="-32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4EE3D66-9C75-834E-A80A-DEF828C9EF13}"/>
              </a:ext>
            </a:extLst>
          </p:cNvPr>
          <p:cNvPicPr>
            <a:picLocks noChangeAspect="1"/>
          </p:cNvPicPr>
          <p:nvPr/>
        </p:nvPicPr>
        <p:blipFill rotWithShape="1">
          <a:blip r:embed="rId3"/>
          <a:srcRect l="5723" r="50500"/>
          <a:stretch/>
        </p:blipFill>
        <p:spPr>
          <a:xfrm>
            <a:off x="6425796" y="631825"/>
            <a:ext cx="2624615" cy="2614261"/>
          </a:xfrm>
          <a:prstGeom prst="rect">
            <a:avLst/>
          </a:prstGeom>
        </p:spPr>
      </p:pic>
      <p:pic>
        <p:nvPicPr>
          <p:cNvPr id="6" name="Picture 5">
            <a:extLst>
              <a:ext uri="{FF2B5EF4-FFF2-40B4-BE49-F238E27FC236}">
                <a16:creationId xmlns:a16="http://schemas.microsoft.com/office/drawing/2014/main" id="{9E5285E2-0B5C-B042-8EB3-CD5F61FC6E55}"/>
              </a:ext>
            </a:extLst>
          </p:cNvPr>
          <p:cNvPicPr>
            <a:picLocks noChangeAspect="1"/>
          </p:cNvPicPr>
          <p:nvPr/>
        </p:nvPicPr>
        <p:blipFill rotWithShape="1">
          <a:blip r:embed="rId3"/>
          <a:srcRect l="4865" r="50499"/>
          <a:stretch/>
        </p:blipFill>
        <p:spPr>
          <a:xfrm>
            <a:off x="8677740" y="631825"/>
            <a:ext cx="2676060" cy="2614261"/>
          </a:xfrm>
          <a:prstGeom prst="rect">
            <a:avLst/>
          </a:prstGeom>
        </p:spPr>
      </p:pic>
      <p:pic>
        <p:nvPicPr>
          <p:cNvPr id="7" name="Picture 6">
            <a:extLst>
              <a:ext uri="{FF2B5EF4-FFF2-40B4-BE49-F238E27FC236}">
                <a16:creationId xmlns:a16="http://schemas.microsoft.com/office/drawing/2014/main" id="{B7570F68-273E-7842-B8DA-A52B3EE30C01}"/>
              </a:ext>
            </a:extLst>
          </p:cNvPr>
          <p:cNvPicPr>
            <a:picLocks noChangeAspect="1"/>
          </p:cNvPicPr>
          <p:nvPr/>
        </p:nvPicPr>
        <p:blipFill rotWithShape="1">
          <a:blip r:embed="rId3"/>
          <a:srcRect l="55135" t="13393" r="12814" b="25055"/>
          <a:stretch/>
        </p:blipFill>
        <p:spPr>
          <a:xfrm>
            <a:off x="9209989" y="1006666"/>
            <a:ext cx="1921592" cy="1609138"/>
          </a:xfrm>
          <a:prstGeom prst="rect">
            <a:avLst/>
          </a:prstGeom>
        </p:spPr>
      </p:pic>
      <p:sp>
        <p:nvSpPr>
          <p:cNvPr id="9" name="TextBox 8">
            <a:extLst>
              <a:ext uri="{FF2B5EF4-FFF2-40B4-BE49-F238E27FC236}">
                <a16:creationId xmlns:a16="http://schemas.microsoft.com/office/drawing/2014/main" id="{294E0CCC-DC31-1D4C-8CE2-F8883F9360CE}"/>
              </a:ext>
            </a:extLst>
          </p:cNvPr>
          <p:cNvSpPr txBox="1"/>
          <p:nvPr/>
        </p:nvSpPr>
        <p:spPr>
          <a:xfrm>
            <a:off x="7299232" y="2750184"/>
            <a:ext cx="877741" cy="369332"/>
          </a:xfrm>
          <a:prstGeom prst="rect">
            <a:avLst/>
          </a:prstGeom>
          <a:noFill/>
        </p:spPr>
        <p:txBody>
          <a:bodyPr wrap="none" rtlCol="0">
            <a:spAutoFit/>
          </a:bodyPr>
          <a:lstStyle/>
          <a:p>
            <a:r>
              <a:rPr lang="en-US" dirty="0"/>
              <a:t>Control</a:t>
            </a:r>
          </a:p>
        </p:txBody>
      </p:sp>
      <p:sp>
        <p:nvSpPr>
          <p:cNvPr id="10" name="TextBox 9">
            <a:extLst>
              <a:ext uri="{FF2B5EF4-FFF2-40B4-BE49-F238E27FC236}">
                <a16:creationId xmlns:a16="http://schemas.microsoft.com/office/drawing/2014/main" id="{2D026626-AC41-DD4D-83E7-C7D263E6355E}"/>
              </a:ext>
            </a:extLst>
          </p:cNvPr>
          <p:cNvSpPr txBox="1"/>
          <p:nvPr/>
        </p:nvSpPr>
        <p:spPr>
          <a:xfrm>
            <a:off x="9539298" y="2750184"/>
            <a:ext cx="1262974" cy="369332"/>
          </a:xfrm>
          <a:prstGeom prst="rect">
            <a:avLst/>
          </a:prstGeom>
          <a:noFill/>
        </p:spPr>
        <p:txBody>
          <a:bodyPr wrap="none" rtlCol="0">
            <a:spAutoFit/>
          </a:bodyPr>
          <a:lstStyle/>
          <a:p>
            <a:r>
              <a:rPr lang="en-US" dirty="0"/>
              <a:t>Experiment</a:t>
            </a:r>
          </a:p>
        </p:txBody>
      </p:sp>
    </p:spTree>
    <p:extLst>
      <p:ext uri="{BB962C8B-B14F-4D97-AF65-F5344CB8AC3E}">
        <p14:creationId xmlns:p14="http://schemas.microsoft.com/office/powerpoint/2010/main" val="3154326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58EF9-2FC9-6F49-96F0-6E57D266EC16}"/>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Analyze Results</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A5C4A385-D6C7-3245-AAC3-A81EE10BEBD2}"/>
                  </a:ext>
                </a:extLst>
              </p:cNvPr>
              <p:cNvSpPr txBox="1"/>
              <p:nvPr/>
            </p:nvSpPr>
            <p:spPr>
              <a:xfrm>
                <a:off x="1428209" y="2040794"/>
                <a:ext cx="9939038" cy="4143250"/>
              </a:xfrm>
              <a:prstGeom prst="rect">
                <a:avLst/>
              </a:prstGeom>
              <a:noFill/>
            </p:spPr>
            <p:txBody>
              <a:bodyPr wrap="square" rtlCol="0">
                <a:spAutoFit/>
              </a:bodyPr>
              <a:lstStyle/>
              <a:p>
                <a:pPr marL="457200" indent="-457200">
                  <a:buAutoNum type="arabicPeriod"/>
                </a:pPr>
                <a:r>
                  <a:rPr lang="en-US" sz="2000" dirty="0">
                    <a:ea typeface="Cambria Math" panose="02040503050406030204" pitchFamily="18" charset="0"/>
                  </a:rPr>
                  <a:t>Statistical Significance</a:t>
                </a:r>
              </a:p>
              <a:p>
                <a:pPr marL="457200" indent="-457200">
                  <a:buAutoNum type="arabicPeriod"/>
                </a:pPr>
                <a:endParaRPr lang="en-US" sz="2000" dirty="0">
                  <a:ea typeface="Cambria Math" panose="02040503050406030204" pitchFamily="18" charset="0"/>
                </a:endParaRPr>
              </a:p>
              <a:p>
                <a:r>
                  <a:rPr lang="en-US" sz="2000" i="1" dirty="0">
                    <a:latin typeface="Cambria Math" panose="02040503050406030204" pitchFamily="18" charset="0"/>
                    <a:ea typeface="Cambria Math" panose="02040503050406030204" pitchFamily="18" charset="0"/>
                  </a:rPr>
                  <a:t>	H</a:t>
                </a:r>
                <a:r>
                  <a:rPr lang="en-US" sz="2000" i="1" baseline="-25000" dirty="0">
                    <a:latin typeface="Cambria Math" panose="02040503050406030204" pitchFamily="18" charset="0"/>
                    <a:ea typeface="Cambria Math" panose="02040503050406030204" pitchFamily="18" charset="0"/>
                  </a:rPr>
                  <a:t>0</a:t>
                </a:r>
                <a:r>
                  <a:rPr lang="en-US" sz="2000" i="1" dirty="0">
                    <a:latin typeface="Cambria Math" panose="02040503050406030204" pitchFamily="18" charset="0"/>
                    <a:ea typeface="Cambria Math" panose="02040503050406030204" pitchFamily="18" charset="0"/>
                  </a:rPr>
                  <a:t> :	  d = 0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𝑑</m:t>
                        </m:r>
                      </m:e>
                    </m:acc>
                  </m:oMath>
                </a14:m>
                <a:r>
                  <a:rPr lang="en-US" sz="2000" i="1" dirty="0">
                    <a:latin typeface="Cambria Math" panose="02040503050406030204" pitchFamily="18" charset="0"/>
                    <a:ea typeface="Cambria Math" panose="02040503050406030204" pitchFamily="18" charset="0"/>
                  </a:rPr>
                  <a:t>~ N(0, </a:t>
                </a:r>
                <a:r>
                  <a:rPr lang="en-US" sz="2000" i="1" dirty="0" err="1">
                    <a:latin typeface="Cambria Math" panose="02040503050406030204" pitchFamily="18" charset="0"/>
                    <a:ea typeface="Cambria Math" panose="02040503050406030204" pitchFamily="18" charset="0"/>
                  </a:rPr>
                  <a:t>SE</a:t>
                </a:r>
                <a:r>
                  <a:rPr lang="en-US" sz="2000" i="1" baseline="-25000" dirty="0" err="1">
                    <a:latin typeface="Cambria Math" panose="02040503050406030204" pitchFamily="18" charset="0"/>
                    <a:ea typeface="Cambria Math" panose="02040503050406030204" pitchFamily="18" charset="0"/>
                  </a:rPr>
                  <a:t>pool</a:t>
                </a:r>
                <a:r>
                  <a:rPr lang="en-US" sz="2000" i="1" dirty="0">
                    <a:latin typeface="Cambria Math" panose="02040503050406030204" pitchFamily="18" charset="0"/>
                    <a:ea typeface="Cambria Math" panose="02040503050406030204" pitchFamily="18" charset="0"/>
                  </a:rPr>
                  <a:t>)</a:t>
                </a:r>
              </a:p>
              <a:p>
                <a:endParaRPr lang="en-US" sz="2000" i="1" dirty="0">
                  <a:latin typeface="Cambria Math" panose="02040503050406030204" pitchFamily="18" charset="0"/>
                  <a:ea typeface="Cambria Math" panose="02040503050406030204" pitchFamily="18" charset="0"/>
                </a:endParaRPr>
              </a:p>
              <a:p>
                <a:r>
                  <a:rPr lang="en-US" sz="2000" i="1" dirty="0">
                    <a:latin typeface="Cambria Math" panose="02040503050406030204" pitchFamily="18" charset="0"/>
                    <a:ea typeface="Cambria Math" panose="02040503050406030204" pitchFamily="18" charset="0"/>
                  </a:rPr>
                  <a:t>	If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𝑑</m:t>
                        </m:r>
                      </m:e>
                    </m:acc>
                  </m:oMath>
                </a14:m>
                <a:r>
                  <a:rPr lang="en-US" sz="2000" i="1" dirty="0">
                    <a:latin typeface="Cambria Math" panose="02040503050406030204" pitchFamily="18" charset="0"/>
                    <a:ea typeface="Cambria Math" panose="02040503050406030204" pitchFamily="18" charset="0"/>
                  </a:rPr>
                  <a:t> &gt; </a:t>
                </a:r>
                <a:r>
                  <a:rPr lang="en-US" sz="2000" i="1" dirty="0" err="1">
                    <a:latin typeface="Cambria Math" panose="02040503050406030204" pitchFamily="18" charset="0"/>
                    <a:ea typeface="Cambria Math" panose="02040503050406030204" pitchFamily="18" charset="0"/>
                  </a:rPr>
                  <a:t>SE</a:t>
                </a:r>
                <a:r>
                  <a:rPr lang="en-US" sz="2000" i="1" baseline="-25000" dirty="0" err="1">
                    <a:latin typeface="Cambria Math" panose="02040503050406030204" pitchFamily="18" charset="0"/>
                    <a:ea typeface="Cambria Math" panose="02040503050406030204" pitchFamily="18" charset="0"/>
                  </a:rPr>
                  <a:t>pool</a:t>
                </a:r>
                <a:r>
                  <a:rPr lang="en-US" sz="2000" i="1" dirty="0">
                    <a:latin typeface="Cambria Math" panose="02040503050406030204" pitchFamily="18" charset="0"/>
                    <a:ea typeface="Cambria Math" panose="02040503050406030204" pitchFamily="18" charset="0"/>
                  </a:rPr>
                  <a:t> *  Z-Score 		OR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𝑑</m:t>
                        </m:r>
                      </m:e>
                    </m:acc>
                  </m:oMath>
                </a14:m>
                <a:r>
                  <a:rPr lang="en-US" sz="2000" i="1" dirty="0">
                    <a:latin typeface="Cambria Math" panose="02040503050406030204" pitchFamily="18" charset="0"/>
                    <a:ea typeface="Cambria Math" panose="02040503050406030204" pitchFamily="18" charset="0"/>
                  </a:rPr>
                  <a:t> &lt; </a:t>
                </a:r>
                <a:r>
                  <a:rPr lang="en-US" sz="2000" i="1" dirty="0" err="1">
                    <a:latin typeface="Cambria Math" panose="02040503050406030204" pitchFamily="18" charset="0"/>
                    <a:ea typeface="Cambria Math" panose="02040503050406030204" pitchFamily="18" charset="0"/>
                  </a:rPr>
                  <a:t>SE</a:t>
                </a:r>
                <a:r>
                  <a:rPr lang="en-US" sz="2000" i="1" baseline="-25000" dirty="0" err="1">
                    <a:latin typeface="Cambria Math" panose="02040503050406030204" pitchFamily="18" charset="0"/>
                    <a:ea typeface="Cambria Math" panose="02040503050406030204" pitchFamily="18" charset="0"/>
                  </a:rPr>
                  <a:t>pool</a:t>
                </a:r>
                <a:r>
                  <a:rPr lang="en-US" sz="2000" i="1" dirty="0">
                    <a:latin typeface="Cambria Math" panose="02040503050406030204" pitchFamily="18" charset="0"/>
                    <a:ea typeface="Cambria Math" panose="02040503050406030204" pitchFamily="18" charset="0"/>
                  </a:rPr>
                  <a:t> *  (- Z-Score) ,</a:t>
                </a:r>
              </a:p>
              <a:p>
                <a:r>
                  <a:rPr lang="en-US" sz="2000" i="1" dirty="0">
                    <a:latin typeface="Cambria Math" panose="02040503050406030204" pitchFamily="18" charset="0"/>
                    <a:ea typeface="Cambria Math" panose="02040503050406030204" pitchFamily="18" charset="0"/>
                  </a:rPr>
                  <a:t>	</a:t>
                </a:r>
              </a:p>
              <a:p>
                <a:r>
                  <a:rPr lang="en-US" sz="2000" i="1" dirty="0">
                    <a:latin typeface="Cambria Math" panose="02040503050406030204" pitchFamily="18" charset="0"/>
                    <a:ea typeface="Cambria Math" panose="02040503050406030204" pitchFamily="18" charset="0"/>
                  </a:rPr>
                  <a:t>	then Reject H</a:t>
                </a:r>
                <a:r>
                  <a:rPr lang="en-US" sz="2000" i="1" baseline="-25000" dirty="0">
                    <a:latin typeface="Cambria Math" panose="02040503050406030204" pitchFamily="18" charset="0"/>
                    <a:ea typeface="Cambria Math" panose="02040503050406030204" pitchFamily="18" charset="0"/>
                  </a:rPr>
                  <a:t>0</a:t>
                </a:r>
              </a:p>
              <a:p>
                <a:endParaRPr lang="en-US" sz="2000" i="1" baseline="-25000" dirty="0">
                  <a:latin typeface="Cambria Math" panose="02040503050406030204" pitchFamily="18" charset="0"/>
                  <a:ea typeface="Cambria Math" panose="02040503050406030204" pitchFamily="18" charset="0"/>
                </a:endParaRPr>
              </a:p>
              <a:p>
                <a:endParaRPr lang="en-US" sz="2000" i="1" baseline="-25000" dirty="0">
                  <a:latin typeface="Cambria Math" panose="02040503050406030204" pitchFamily="18" charset="0"/>
                  <a:ea typeface="Cambria Math" panose="02040503050406030204" pitchFamily="18" charset="0"/>
                </a:endParaRPr>
              </a:p>
              <a:p>
                <a:pPr marL="457200" indent="-457200">
                  <a:buAutoNum type="arabicPeriod" startAt="2"/>
                </a:pPr>
                <a:r>
                  <a:rPr lang="en-US" sz="2000" dirty="0">
                    <a:ea typeface="Cambria Math" panose="02040503050406030204" pitchFamily="18" charset="0"/>
                  </a:rPr>
                  <a:t>Practical Significance</a:t>
                </a:r>
              </a:p>
              <a:p>
                <a:r>
                  <a:rPr lang="en-US" sz="2000" dirty="0">
                    <a:ea typeface="Cambria Math" panose="02040503050406030204" pitchFamily="18" charset="0"/>
                  </a:rPr>
                  <a:t>	</a:t>
                </a:r>
                <a:endParaRPr lang="en-US" sz="2000" dirty="0">
                  <a:latin typeface="Cambria Math" panose="02040503050406030204" pitchFamily="18" charset="0"/>
                  <a:ea typeface="Cambria Math" panose="02040503050406030204" pitchFamily="18" charset="0"/>
                </a:endParaRPr>
              </a:p>
              <a:p>
                <a:r>
                  <a:rPr lang="en-US" sz="2000" dirty="0">
                    <a:latin typeface="Cambria Math" panose="02040503050406030204" pitchFamily="18" charset="0"/>
                    <a:ea typeface="Cambria Math" panose="02040503050406030204" pitchFamily="18" charset="0"/>
                  </a:rPr>
                  <a:t>	</a:t>
                </a:r>
                <a:r>
                  <a:rPr lang="en-US" sz="2000" i="1" dirty="0">
                    <a:latin typeface="Cambria Math" panose="02040503050406030204" pitchFamily="18" charset="0"/>
                    <a:ea typeface="Cambria Math" panose="02040503050406030204" pitchFamily="18" charset="0"/>
                  </a:rPr>
                  <a:t>If 	</a:t>
                </a:r>
                <a:r>
                  <a:rPr lang="en-US" sz="2000" dirty="0">
                    <a:ea typeface="Cambria Math" panose="02040503050406030204" pitchFamily="18" charset="0"/>
                  </a:rPr>
                  <a:t> </a:t>
                </a:r>
                <a14:m>
                  <m:oMath xmlns:m="http://schemas.openxmlformats.org/officeDocument/2006/math">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𝑑</m:t>
                        </m:r>
                      </m:e>
                    </m:acc>
                  </m:oMath>
                </a14:m>
                <a:r>
                  <a:rPr lang="en-US" sz="2000" i="1" dirty="0">
                    <a:latin typeface="Cambria Math" panose="02040503050406030204" pitchFamily="18" charset="0"/>
                    <a:ea typeface="Cambria Math" panose="02040503050406030204" pitchFamily="18" charset="0"/>
                  </a:rPr>
                  <a:t> - m  &gt;  </a:t>
                </a:r>
                <a:r>
                  <a:rPr lang="en-US" sz="2000" i="1" dirty="0" err="1">
                    <a:latin typeface="Cambria Math" panose="02040503050406030204" pitchFamily="18" charset="0"/>
                    <a:ea typeface="Cambria Math" panose="02040503050406030204" pitchFamily="18" charset="0"/>
                  </a:rPr>
                  <a:t>d</a:t>
                </a:r>
                <a:r>
                  <a:rPr lang="en-US" sz="2000" i="1" baseline="-25000" dirty="0" err="1">
                    <a:latin typeface="Cambria Math" panose="02040503050406030204" pitchFamily="18" charset="0"/>
                    <a:ea typeface="Cambria Math" panose="02040503050406030204" pitchFamily="18" charset="0"/>
                  </a:rPr>
                  <a:t>min</a:t>
                </a:r>
                <a:endParaRPr lang="en-US" sz="2000" i="1" baseline="-25000" dirty="0">
                  <a:latin typeface="Cambria Math" panose="02040503050406030204" pitchFamily="18" charset="0"/>
                  <a:ea typeface="Cambria Math" panose="02040503050406030204" pitchFamily="18" charset="0"/>
                </a:endParaRPr>
              </a:p>
              <a:p>
                <a:endParaRPr lang="en-US" sz="2000" i="1" baseline="-25000" dirty="0">
                  <a:latin typeface="Cambria Math" panose="02040503050406030204" pitchFamily="18" charset="0"/>
                  <a:ea typeface="Cambria Math" panose="02040503050406030204" pitchFamily="18" charset="0"/>
                </a:endParaRPr>
              </a:p>
              <a:p>
                <a:r>
                  <a:rPr lang="en-US" sz="2000" i="1" baseline="-25000" dirty="0">
                    <a:latin typeface="Cambria Math" panose="02040503050406030204" pitchFamily="18" charset="0"/>
                    <a:ea typeface="Cambria Math" panose="02040503050406030204" pitchFamily="18" charset="0"/>
                  </a:rPr>
                  <a:t>	</a:t>
                </a:r>
                <a:r>
                  <a:rPr lang="en-US" sz="2000" i="1" dirty="0">
                    <a:latin typeface="Cambria Math" panose="02040503050406030204" pitchFamily="18" charset="0"/>
                    <a:ea typeface="Cambria Math" panose="02040503050406030204" pitchFamily="18" charset="0"/>
                  </a:rPr>
                  <a:t>then the change is practically significant.</a:t>
                </a:r>
                <a:endParaRPr lang="en-US" sz="2000" dirty="0">
                  <a:ea typeface="Cambria Math" panose="02040503050406030204" pitchFamily="18" charset="0"/>
                </a:endParaRPr>
              </a:p>
            </p:txBody>
          </p:sp>
        </mc:Choice>
        <mc:Fallback>
          <p:sp>
            <p:nvSpPr>
              <p:cNvPr id="31" name="TextBox 30">
                <a:extLst>
                  <a:ext uri="{FF2B5EF4-FFF2-40B4-BE49-F238E27FC236}">
                    <a16:creationId xmlns:a16="http://schemas.microsoft.com/office/drawing/2014/main" id="{A5C4A385-D6C7-3245-AAC3-A81EE10BEBD2}"/>
                  </a:ext>
                </a:extLst>
              </p:cNvPr>
              <p:cNvSpPr txBox="1">
                <a:spLocks noRot="1" noChangeAspect="1" noMove="1" noResize="1" noEditPoints="1" noAdjustHandles="1" noChangeArrowheads="1" noChangeShapeType="1" noTextEdit="1"/>
              </p:cNvSpPr>
              <p:nvPr/>
            </p:nvSpPr>
            <p:spPr>
              <a:xfrm>
                <a:off x="1428209" y="2040794"/>
                <a:ext cx="9939038" cy="4143250"/>
              </a:xfrm>
              <a:prstGeom prst="rect">
                <a:avLst/>
              </a:prstGeom>
              <a:blipFill>
                <a:blip r:embed="rId2"/>
                <a:stretch>
                  <a:fillRect l="-510" t="-917" b="-15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 Placeholder 2">
                <a:extLst>
                  <a:ext uri="{FF2B5EF4-FFF2-40B4-BE49-F238E27FC236}">
                    <a16:creationId xmlns:a16="http://schemas.microsoft.com/office/drawing/2014/main" id="{DEE4BFC4-1D3F-264B-BDD4-EA863900A82B}"/>
                  </a:ext>
                </a:extLst>
              </p:cNvPr>
              <p:cNvSpPr txBox="1">
                <a:spLocks/>
              </p:cNvSpPr>
              <p:nvPr/>
            </p:nvSpPr>
            <p:spPr>
              <a:xfrm>
                <a:off x="7336050" y="343908"/>
                <a:ext cx="4578752" cy="1426580"/>
              </a:xfrm>
              <a:prstGeom prst="rect">
                <a:avLst/>
              </a:prstGeom>
            </p:spPr>
            <p:txBody>
              <a:bodyPr spcFirstLastPara="1" vert="horz" wrap="square" lIns="91440" tIns="45720" rIns="91440" bIns="45720" rtlCol="0" anchor="t" anchorCtr="0">
                <a:normAutofit/>
              </a:bodyPr>
              <a:lstStyle>
                <a:lvl1pPr marL="609585" lvl="0" indent="-414856" algn="l" defTabSz="914400" rtl="0" eaLnBrk="1" latinLnBrk="0" hangingPunct="1">
                  <a:lnSpc>
                    <a:spcPct val="90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170" lvl="1"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754" lvl="2"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339" lvl="3"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7924" lvl="4"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509" lvl="5"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093" lvl="6"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678" lvl="7"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263" lvl="8" indent="-397923" algn="l" defTabSz="914400" rtl="0" eaLnBrk="1" latinLnBrk="0" hangingPunct="1">
                  <a:lnSpc>
                    <a:spcPct val="90000"/>
                  </a:lnSpc>
                  <a:spcBef>
                    <a:spcPts val="2133"/>
                  </a:spcBef>
                  <a:spcAft>
                    <a:spcPts val="2133"/>
                  </a:spcAft>
                  <a:buSzPts val="1100"/>
                  <a:buFont typeface="Arial" panose="020B0604020202020204" pitchFamily="34" charset="0"/>
                  <a:buChar char="■"/>
                  <a:defRPr sz="1800" kern="1200">
                    <a:solidFill>
                      <a:schemeClr val="tx1"/>
                    </a:solidFill>
                    <a:latin typeface="+mn-lt"/>
                    <a:ea typeface="+mn-ea"/>
                    <a:cs typeface="+mn-cs"/>
                  </a:defRPr>
                </a:lvl9pPr>
              </a:lstStyle>
              <a:p>
                <a:pPr marL="380985" indent="0" algn="r">
                  <a:buFont typeface="Arial" panose="020B0604020202020204" pitchFamily="34" charset="0"/>
                  <a:buNone/>
                </a:pPr>
                <a:r>
                  <a:rPr lang="en-US" sz="2400" dirty="0">
                    <a:ea typeface="Cambria Math" panose="02040503050406030204" pitchFamily="18" charset="0"/>
                  </a:rPr>
                  <a:t>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𝑑</m:t>
                        </m:r>
                      </m:e>
                      <m:sub>
                        <m:r>
                          <a:rPr lang="en-US" sz="2400" b="0" i="1" smtClean="0">
                            <a:latin typeface="Cambria Math" panose="02040503050406030204" pitchFamily="18" charset="0"/>
                            <a:ea typeface="Cambria Math" panose="02040503050406030204" pitchFamily="18" charset="0"/>
                          </a:rPr>
                          <m:t>𝑚𝑖𝑛</m:t>
                        </m:r>
                      </m:sub>
                    </m:sSub>
                    <m:r>
                      <a:rPr lang="en-US" sz="2400" b="0" i="1" smtClean="0">
                        <a:latin typeface="Cambria Math" panose="02040503050406030204" pitchFamily="18" charset="0"/>
                        <a:ea typeface="Cambria Math" panose="02040503050406030204" pitchFamily="18" charset="0"/>
                      </a:rPr>
                      <m:t>=0.02</m:t>
                    </m:r>
                  </m:oMath>
                </a14:m>
                <a:endParaRPr lang="en-US" sz="2400" dirty="0">
                  <a:latin typeface="Cambria Math" panose="02040503050406030204" pitchFamily="18" charset="0"/>
                  <a:ea typeface="Cambria Math" panose="02040503050406030204" pitchFamily="18" charset="0"/>
                </a:endParaRPr>
              </a:p>
              <a:p>
                <a:pPr marL="380985" indent="0" algn="r">
                  <a:buFont typeface="Arial" panose="020B0604020202020204" pitchFamily="34" charset="0"/>
                  <a:buNone/>
                </a:pPr>
                <a:r>
                  <a:rPr lang="en-US" sz="2400" dirty="0">
                    <a:latin typeface="Cambria Math" panose="02040503050406030204" pitchFamily="18" charset="0"/>
                    <a:ea typeface="Cambria Math" panose="02040503050406030204" pitchFamily="18" charset="0"/>
                  </a:rPr>
                  <a:t>Confidence level = 95%</a:t>
                </a:r>
              </a:p>
              <a:p>
                <a:pPr marL="380985" indent="0" algn="r">
                  <a:buNone/>
                </a:pPr>
                <a:r>
                  <a:rPr lang="en-US" sz="2400" dirty="0">
                    <a:latin typeface="Cambria Math" panose="02040503050406030204" pitchFamily="18" charset="0"/>
                    <a:ea typeface="Cambria Math" panose="02040503050406030204" pitchFamily="18" charset="0"/>
                  </a:rPr>
                  <a:t>Z-Score = 1.96</a:t>
                </a:r>
              </a:p>
              <a:p>
                <a:pPr marL="380985" indent="0" algn="r">
                  <a:buNone/>
                </a:pPr>
                <a:endParaRPr lang="en-US" sz="2400" dirty="0">
                  <a:latin typeface="Cambria Math" panose="02040503050406030204" pitchFamily="18" charset="0"/>
                  <a:ea typeface="Cambria Math" panose="02040503050406030204" pitchFamily="18" charset="0"/>
                </a:endParaRPr>
              </a:p>
              <a:p>
                <a:pPr marL="380985" indent="0" algn="r">
                  <a:buNone/>
                </a:pPr>
                <a:endParaRPr lang="en-US" sz="2400" dirty="0">
                  <a:latin typeface="Cambria Math" panose="02040503050406030204" pitchFamily="18" charset="0"/>
                  <a:ea typeface="Cambria Math" panose="02040503050406030204" pitchFamily="18" charset="0"/>
                </a:endParaRPr>
              </a:p>
            </p:txBody>
          </p:sp>
        </mc:Choice>
        <mc:Fallback>
          <p:sp>
            <p:nvSpPr>
              <p:cNvPr id="35" name="Text Placeholder 2">
                <a:extLst>
                  <a:ext uri="{FF2B5EF4-FFF2-40B4-BE49-F238E27FC236}">
                    <a16:creationId xmlns:a16="http://schemas.microsoft.com/office/drawing/2014/main" id="{DEE4BFC4-1D3F-264B-BDD4-EA863900A82B}"/>
                  </a:ext>
                </a:extLst>
              </p:cNvPr>
              <p:cNvSpPr txBox="1">
                <a:spLocks noRot="1" noChangeAspect="1" noMove="1" noResize="1" noEditPoints="1" noAdjustHandles="1" noChangeArrowheads="1" noChangeShapeType="1" noTextEdit="1"/>
              </p:cNvSpPr>
              <p:nvPr/>
            </p:nvSpPr>
            <p:spPr>
              <a:xfrm>
                <a:off x="7336050" y="343908"/>
                <a:ext cx="4578752" cy="1426580"/>
              </a:xfrm>
              <a:prstGeom prst="rect">
                <a:avLst/>
              </a:prstGeom>
              <a:blipFill>
                <a:blip r:embed="rId3"/>
                <a:stretch>
                  <a:fillRect r="-1939"/>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4301B5E8-F5F5-C747-BBDE-54FAAD958385}"/>
              </a:ext>
            </a:extLst>
          </p:cNvPr>
          <p:cNvPicPr>
            <a:picLocks noChangeAspect="1"/>
          </p:cNvPicPr>
          <p:nvPr/>
        </p:nvPicPr>
        <p:blipFill>
          <a:blip r:embed="rId4"/>
          <a:stretch>
            <a:fillRect/>
          </a:stretch>
        </p:blipFill>
        <p:spPr>
          <a:xfrm>
            <a:off x="8044276" y="4038374"/>
            <a:ext cx="3162300" cy="2108200"/>
          </a:xfrm>
          <a:prstGeom prst="rect">
            <a:avLst/>
          </a:prstGeom>
        </p:spPr>
      </p:pic>
    </p:spTree>
    <p:extLst>
      <p:ext uri="{BB962C8B-B14F-4D97-AF65-F5344CB8AC3E}">
        <p14:creationId xmlns:p14="http://schemas.microsoft.com/office/powerpoint/2010/main" val="308322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58EF9-2FC9-6F49-96F0-6E57D266EC16}"/>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Analyze Results</a:t>
            </a:r>
          </a:p>
        </p:txBody>
      </p:sp>
      <mc:AlternateContent xmlns:mc="http://schemas.openxmlformats.org/markup-compatibility/2006">
        <mc:Choice xmlns:a14="http://schemas.microsoft.com/office/drawing/2010/main" Requires="a14">
          <p:sp>
            <p:nvSpPr>
              <p:cNvPr id="12" name="Text Placeholder 2">
                <a:extLst>
                  <a:ext uri="{FF2B5EF4-FFF2-40B4-BE49-F238E27FC236}">
                    <a16:creationId xmlns:a16="http://schemas.microsoft.com/office/drawing/2014/main" id="{950517E4-9BCD-A744-8758-B9F47A7D2D59}"/>
                  </a:ext>
                </a:extLst>
              </p:cNvPr>
              <p:cNvSpPr>
                <a:spLocks noGrp="1"/>
              </p:cNvSpPr>
              <p:nvPr>
                <p:ph type="body" idx="1"/>
              </p:nvPr>
            </p:nvSpPr>
            <p:spPr>
              <a:xfrm>
                <a:off x="838200" y="1770488"/>
                <a:ext cx="4578752" cy="1426580"/>
              </a:xfrm>
            </p:spPr>
            <p:txBody>
              <a:bodyPr vert="horz" lIns="91440" tIns="45720" rIns="91440" bIns="45720" rtlCol="0">
                <a:normAutofit/>
              </a:bodyPr>
              <a:lstStyle/>
              <a:p>
                <a:pPr marL="380985" indent="0">
                  <a:buNone/>
                </a:pPr>
                <a:r>
                  <a:rPr lang="en-US" sz="2400" dirty="0"/>
                  <a:t>Control</a:t>
                </a:r>
              </a:p>
              <a:p>
                <a:pPr indent="-228600">
                  <a:buFont typeface="Arial" panose="020B0604020202020204" pitchFamily="34" charset="0"/>
                  <a:buChar char="•"/>
                </a:pPr>
                <a:r>
                  <a:rPr lang="en-US" sz="2400" dirty="0" err="1">
                    <a:latin typeface="Cambria Math" panose="02040503050406030204" pitchFamily="18" charset="0"/>
                    <a:ea typeface="Cambria Math" panose="02040503050406030204" pitchFamily="18" charset="0"/>
                  </a:rPr>
                  <a:t>N</a:t>
                </a:r>
                <a:r>
                  <a:rPr lang="en-US" sz="2400" baseline="-25000" dirty="0" err="1">
                    <a:latin typeface="Cambria Math" panose="02040503050406030204" pitchFamily="18" charset="0"/>
                    <a:ea typeface="Cambria Math" panose="02040503050406030204" pitchFamily="18" charset="0"/>
                  </a:rPr>
                  <a:t>cont</a:t>
                </a:r>
                <a:r>
                  <a:rPr lang="en-US" sz="2400" dirty="0">
                    <a:latin typeface="Cambria Math" panose="02040503050406030204" pitchFamily="18" charset="0"/>
                    <a:ea typeface="Cambria Math" panose="02040503050406030204" pitchFamily="18" charset="0"/>
                  </a:rPr>
                  <a:t> = 	10,072</a:t>
                </a:r>
              </a:p>
              <a:p>
                <a:pPr indent="-228600">
                  <a:buFont typeface="Arial" panose="020B0604020202020204" pitchFamily="34" charset="0"/>
                  <a:buChar char="•"/>
                </a:pPr>
                <a:r>
                  <a:rPr lang="en-US" sz="2400" dirty="0" err="1">
                    <a:latin typeface="Cambria Math" panose="02040503050406030204" pitchFamily="18" charset="0"/>
                    <a:ea typeface="Cambria Math" panose="02040503050406030204" pitchFamily="18" charset="0"/>
                  </a:rPr>
                  <a:t>X</a:t>
                </a:r>
                <a:r>
                  <a:rPr lang="en-US" sz="2400" baseline="-25000" dirty="0" err="1">
                    <a:latin typeface="Cambria Math" panose="02040503050406030204" pitchFamily="18" charset="0"/>
                    <a:ea typeface="Cambria Math" panose="02040503050406030204" pitchFamily="18" charset="0"/>
                  </a:rPr>
                  <a:t>cont</a:t>
                </a:r>
                <a:r>
                  <a:rPr lang="en-US" sz="2400" dirty="0">
                    <a:latin typeface="Cambria Math" panose="02040503050406030204" pitchFamily="18" charset="0"/>
                    <a:ea typeface="Cambria Math" panose="02040503050406030204" pitchFamily="18" charset="0"/>
                  </a:rPr>
                  <a:t> =	      974 </a:t>
                </a:r>
              </a:p>
              <a:p>
                <a:pPr indent="-228600">
                  <a:buFont typeface="Arial" panose="020B0604020202020204" pitchFamily="34" charset="0"/>
                  <a:buChar char="•"/>
                </a:pP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oMath>
                </a14:m>
                <a:r>
                  <a:rPr lang="en-US" sz="2400" baseline="-25000" dirty="0" err="1">
                    <a:latin typeface="Cambria Math" panose="02040503050406030204" pitchFamily="18" charset="0"/>
                    <a:ea typeface="Cambria Math" panose="02040503050406030204" pitchFamily="18" charset="0"/>
                  </a:rPr>
                  <a:t>cont</a:t>
                </a:r>
                <a:r>
                  <a:rPr lang="en-US" sz="2400" dirty="0">
                    <a:latin typeface="Cambria Math" panose="02040503050406030204" pitchFamily="18" charset="0"/>
                    <a:ea typeface="Cambria Math" panose="02040503050406030204" pitchFamily="18" charset="0"/>
                  </a:rPr>
                  <a:t> = 	0.0967</a:t>
                </a:r>
                <a:endParaRPr lang="en-US" sz="2000" dirty="0">
                  <a:latin typeface="Cambria Math" panose="02040503050406030204" pitchFamily="18" charset="0"/>
                  <a:ea typeface="Cambria Math" panose="02040503050406030204" pitchFamily="18" charset="0"/>
                </a:endParaRPr>
              </a:p>
              <a:p>
                <a:pPr marL="990570" lvl="1" indent="0">
                  <a:buNone/>
                </a:pPr>
                <a:endParaRPr lang="en-US" sz="2000" dirty="0"/>
              </a:p>
            </p:txBody>
          </p:sp>
        </mc:Choice>
        <mc:Fallback>
          <p:sp>
            <p:nvSpPr>
              <p:cNvPr id="12" name="Text Placeholder 2">
                <a:extLst>
                  <a:ext uri="{FF2B5EF4-FFF2-40B4-BE49-F238E27FC236}">
                    <a16:creationId xmlns:a16="http://schemas.microsoft.com/office/drawing/2014/main" id="{950517E4-9BCD-A744-8758-B9F47A7D2D59}"/>
                  </a:ext>
                </a:extLst>
              </p:cNvPr>
              <p:cNvSpPr>
                <a:spLocks noGrp="1" noRot="1" noChangeAspect="1" noMove="1" noResize="1" noEditPoints="1" noAdjustHandles="1" noChangeArrowheads="1" noChangeShapeType="1" noTextEdit="1"/>
              </p:cNvSpPr>
              <p:nvPr>
                <p:ph type="body" idx="1"/>
              </p:nvPr>
            </p:nvSpPr>
            <p:spPr>
              <a:xfrm>
                <a:off x="838200" y="1770488"/>
                <a:ext cx="4578752" cy="1426580"/>
              </a:xfrm>
              <a:blipFill>
                <a:blip r:embed="rId3"/>
                <a:stretch>
                  <a:fillRect t="-4386" b="-70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 Placeholder 2">
                <a:extLst>
                  <a:ext uri="{FF2B5EF4-FFF2-40B4-BE49-F238E27FC236}">
                    <a16:creationId xmlns:a16="http://schemas.microsoft.com/office/drawing/2014/main" id="{55474EE9-BDB0-3540-8888-4058FA1C7608}"/>
                  </a:ext>
                </a:extLst>
              </p:cNvPr>
              <p:cNvSpPr txBox="1">
                <a:spLocks/>
              </p:cNvSpPr>
              <p:nvPr/>
            </p:nvSpPr>
            <p:spPr>
              <a:xfrm>
                <a:off x="6348473" y="1770488"/>
                <a:ext cx="4578752" cy="1426580"/>
              </a:xfrm>
              <a:prstGeom prst="rect">
                <a:avLst/>
              </a:prstGeom>
            </p:spPr>
            <p:txBody>
              <a:bodyPr spcFirstLastPara="1" vert="horz" wrap="square" lIns="91440" tIns="45720" rIns="91440" bIns="45720" rtlCol="0" anchor="t" anchorCtr="0">
                <a:normAutofit/>
              </a:bodyPr>
              <a:lstStyle>
                <a:lvl1pPr marL="609585" lvl="0" indent="-414856" algn="l" defTabSz="914400" rtl="0" eaLnBrk="1" latinLnBrk="0" hangingPunct="1">
                  <a:lnSpc>
                    <a:spcPct val="90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170" lvl="1"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754" lvl="2"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339" lvl="3"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7924" lvl="4"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509" lvl="5"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093" lvl="6"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678" lvl="7"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263" lvl="8" indent="-397923" algn="l" defTabSz="914400" rtl="0" eaLnBrk="1" latinLnBrk="0" hangingPunct="1">
                  <a:lnSpc>
                    <a:spcPct val="90000"/>
                  </a:lnSpc>
                  <a:spcBef>
                    <a:spcPts val="2133"/>
                  </a:spcBef>
                  <a:spcAft>
                    <a:spcPts val="2133"/>
                  </a:spcAft>
                  <a:buSzPts val="1100"/>
                  <a:buFont typeface="Arial" panose="020B0604020202020204" pitchFamily="34" charset="0"/>
                  <a:buChar char="■"/>
                  <a:defRPr sz="1800" kern="1200">
                    <a:solidFill>
                      <a:schemeClr val="tx1"/>
                    </a:solidFill>
                    <a:latin typeface="+mn-lt"/>
                    <a:ea typeface="+mn-ea"/>
                    <a:cs typeface="+mn-cs"/>
                  </a:defRPr>
                </a:lvl9pPr>
              </a:lstStyle>
              <a:p>
                <a:pPr marL="380985" indent="0">
                  <a:buFont typeface="Arial" panose="020B0604020202020204" pitchFamily="34" charset="0"/>
                  <a:buNone/>
                </a:pPr>
                <a:r>
                  <a:rPr lang="en-US" sz="2400" dirty="0"/>
                  <a:t>Experiment</a:t>
                </a:r>
              </a:p>
              <a:p>
                <a:pPr indent="-228600">
                  <a:buFont typeface="Arial" panose="020B0604020202020204" pitchFamily="34" charset="0"/>
                  <a:buChar char="•"/>
                </a:pPr>
                <a:r>
                  <a:rPr lang="en-US" sz="2400" dirty="0" err="1">
                    <a:latin typeface="Cambria Math" panose="02040503050406030204" pitchFamily="18" charset="0"/>
                    <a:ea typeface="Cambria Math" panose="02040503050406030204" pitchFamily="18" charset="0"/>
                  </a:rPr>
                  <a:t>N</a:t>
                </a:r>
                <a:r>
                  <a:rPr lang="en-US" sz="2400" baseline="-25000" dirty="0" err="1">
                    <a:latin typeface="Cambria Math" panose="02040503050406030204" pitchFamily="18" charset="0"/>
                    <a:ea typeface="Cambria Math" panose="02040503050406030204" pitchFamily="18" charset="0"/>
                  </a:rPr>
                  <a:t>exp</a:t>
                </a:r>
                <a:r>
                  <a:rPr lang="en-US" sz="2400" baseline="-250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9,886</a:t>
                </a:r>
              </a:p>
              <a:p>
                <a:pPr indent="-228600">
                  <a:buFont typeface="Arial" panose="020B0604020202020204" pitchFamily="34" charset="0"/>
                  <a:buChar char="•"/>
                </a:pPr>
                <a:r>
                  <a:rPr lang="en-US" sz="2400" dirty="0" err="1">
                    <a:latin typeface="Cambria Math" panose="02040503050406030204" pitchFamily="18" charset="0"/>
                    <a:ea typeface="Cambria Math" panose="02040503050406030204" pitchFamily="18" charset="0"/>
                  </a:rPr>
                  <a:t>X</a:t>
                </a:r>
                <a:r>
                  <a:rPr lang="en-US" sz="2400" baseline="-25000" dirty="0" err="1">
                    <a:latin typeface="Cambria Math" panose="02040503050406030204" pitchFamily="18" charset="0"/>
                    <a:ea typeface="Cambria Math" panose="02040503050406030204" pitchFamily="18" charset="0"/>
                  </a:rPr>
                  <a:t>exp</a:t>
                </a:r>
                <a:r>
                  <a:rPr lang="en-US" sz="2400" dirty="0">
                    <a:latin typeface="Cambria Math" panose="02040503050406030204" pitchFamily="18" charset="0"/>
                    <a:ea typeface="Cambria Math" panose="02040503050406030204" pitchFamily="18" charset="0"/>
                  </a:rPr>
                  <a:t>  = 	1,242</a:t>
                </a:r>
              </a:p>
              <a:p>
                <a:pPr indent="-228600">
                  <a:buFont typeface="Arial" panose="020B0604020202020204" pitchFamily="34" charset="0"/>
                  <a:buChar char="•"/>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aseline="-25000" dirty="0" err="1">
                    <a:latin typeface="Cambria Math" panose="02040503050406030204" pitchFamily="18" charset="0"/>
                    <a:ea typeface="Cambria Math" panose="02040503050406030204" pitchFamily="18" charset="0"/>
                  </a:rPr>
                  <a:t>exp</a:t>
                </a:r>
                <a:r>
                  <a:rPr lang="en-US" sz="2000" baseline="-250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   = 	0.1256</a:t>
                </a:r>
                <a:endParaRPr lang="en-US" sz="1800" dirty="0">
                  <a:latin typeface="Cambria Math" panose="02040503050406030204" pitchFamily="18" charset="0"/>
                  <a:ea typeface="Cambria Math" panose="02040503050406030204" pitchFamily="18" charset="0"/>
                </a:endParaRPr>
              </a:p>
              <a:p>
                <a:pPr indent="-228600">
                  <a:buFont typeface="Arial" panose="020B0604020202020204" pitchFamily="34" charset="0"/>
                  <a:buChar char="•"/>
                </a:pPr>
                <a:endParaRPr lang="en-US" sz="2000" dirty="0"/>
              </a:p>
              <a:p>
                <a:pPr marL="990570" lvl="1" indent="0">
                  <a:buFont typeface="Arial" panose="020B0604020202020204" pitchFamily="34" charset="0"/>
                  <a:buNone/>
                </a:pPr>
                <a:endParaRPr lang="en-US" sz="2000" dirty="0"/>
              </a:p>
            </p:txBody>
          </p:sp>
        </mc:Choice>
        <mc:Fallback>
          <p:sp>
            <p:nvSpPr>
              <p:cNvPr id="13" name="Text Placeholder 2">
                <a:extLst>
                  <a:ext uri="{FF2B5EF4-FFF2-40B4-BE49-F238E27FC236}">
                    <a16:creationId xmlns:a16="http://schemas.microsoft.com/office/drawing/2014/main" id="{55474EE9-BDB0-3540-8888-4058FA1C7608}"/>
                  </a:ext>
                </a:extLst>
              </p:cNvPr>
              <p:cNvSpPr txBox="1">
                <a:spLocks noRot="1" noChangeAspect="1" noMove="1" noResize="1" noEditPoints="1" noAdjustHandles="1" noChangeArrowheads="1" noChangeShapeType="1" noTextEdit="1"/>
              </p:cNvSpPr>
              <p:nvPr/>
            </p:nvSpPr>
            <p:spPr>
              <a:xfrm>
                <a:off x="6348473" y="1770488"/>
                <a:ext cx="4578752" cy="1426580"/>
              </a:xfrm>
              <a:prstGeom prst="rect">
                <a:avLst/>
              </a:prstGeom>
              <a:blipFill>
                <a:blip r:embed="rId4"/>
                <a:stretch>
                  <a:fillRect t="-4386" b="-1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 Placeholder 2">
                <a:extLst>
                  <a:ext uri="{FF2B5EF4-FFF2-40B4-BE49-F238E27FC236}">
                    <a16:creationId xmlns:a16="http://schemas.microsoft.com/office/drawing/2014/main" id="{E5FE3D0D-1801-474A-8826-19C47F39CA73}"/>
                  </a:ext>
                </a:extLst>
              </p:cNvPr>
              <p:cNvSpPr txBox="1">
                <a:spLocks/>
              </p:cNvSpPr>
              <p:nvPr/>
            </p:nvSpPr>
            <p:spPr>
              <a:xfrm>
                <a:off x="838200" y="3680007"/>
                <a:ext cx="4578752" cy="1426580"/>
              </a:xfrm>
              <a:prstGeom prst="rect">
                <a:avLst/>
              </a:prstGeom>
            </p:spPr>
            <p:txBody>
              <a:bodyPr spcFirstLastPara="1" vert="horz" wrap="square" lIns="91440" tIns="45720" rIns="91440" bIns="45720" rtlCol="0" anchor="t" anchorCtr="0">
                <a:normAutofit/>
              </a:bodyPr>
              <a:lstStyle>
                <a:lvl1pPr marL="609585" lvl="0" indent="-414856" algn="l" defTabSz="914400" rtl="0" eaLnBrk="1" latinLnBrk="0" hangingPunct="1">
                  <a:lnSpc>
                    <a:spcPct val="90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170" lvl="1"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754" lvl="2"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339" lvl="3"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7924" lvl="4"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509" lvl="5"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093" lvl="6"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678" lvl="7"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263" lvl="8" indent="-397923" algn="l" defTabSz="914400" rtl="0" eaLnBrk="1" latinLnBrk="0" hangingPunct="1">
                  <a:lnSpc>
                    <a:spcPct val="90000"/>
                  </a:lnSpc>
                  <a:spcBef>
                    <a:spcPts val="2133"/>
                  </a:spcBef>
                  <a:spcAft>
                    <a:spcPts val="2133"/>
                  </a:spcAft>
                  <a:buSzPts val="1100"/>
                  <a:buFont typeface="Arial" panose="020B0604020202020204" pitchFamily="34" charset="0"/>
                  <a:buChar char="■"/>
                  <a:defRPr sz="1800" kern="1200">
                    <a:solidFill>
                      <a:schemeClr val="tx1"/>
                    </a:solidFill>
                    <a:latin typeface="+mn-lt"/>
                    <a:ea typeface="+mn-ea"/>
                    <a:cs typeface="+mn-cs"/>
                  </a:defRPr>
                </a:lvl9pPr>
              </a:lstStyle>
              <a:p>
                <a:pPr marL="380985" indent="0">
                  <a:buNone/>
                </a:pP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b="0" i="1" smtClean="0">
                            <a:latin typeface="Cambria Math" panose="02040503050406030204" pitchFamily="18" charset="0"/>
                            <a:ea typeface="Cambria Math" panose="02040503050406030204" pitchFamily="18" charset="0"/>
                          </a:rPr>
                          <m:t>𝑝𝑜𝑜𝑙</m:t>
                        </m:r>
                      </m:sub>
                    </m:sSub>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𝑐𝑜𝑛𝑡</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𝑋</m:t>
                            </m:r>
                          </m:e>
                          <m:sub>
                            <m:r>
                              <a:rPr lang="en-US" sz="2400" b="0" i="1" smtClean="0">
                                <a:latin typeface="Cambria Math" panose="02040503050406030204" pitchFamily="18" charset="0"/>
                                <a:ea typeface="Cambria Math" panose="02040503050406030204" pitchFamily="18" charset="0"/>
                              </a:rPr>
                              <m:t>𝑒𝑥𝑝</m:t>
                            </m:r>
                          </m:sub>
                        </m:sSub>
                      </m:num>
                      <m:den>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𝑐𝑜𝑛</m:t>
                            </m:r>
                            <m:r>
                              <a:rPr lang="en-US" sz="2400" b="0" i="1" smtClean="0">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𝑒𝑥𝑝</m:t>
                            </m:r>
                          </m:sub>
                        </m:sSub>
                      </m:den>
                    </m:f>
                  </m:oMath>
                </a14:m>
                <a:r>
                  <a:rPr lang="en-US" sz="2400" dirty="0">
                    <a:latin typeface="Cambria Math" panose="02040503050406030204" pitchFamily="18" charset="0"/>
                    <a:ea typeface="Cambria Math" panose="02040503050406030204" pitchFamily="18" charset="0"/>
                  </a:rPr>
                  <a:t> </a:t>
                </a:r>
                <a:r>
                  <a:rPr lang="en-US" sz="2400" i="1" dirty="0">
                    <a:latin typeface="Cambria Math" panose="02040503050406030204" pitchFamily="18" charset="0"/>
                    <a:ea typeface="Cambria Math" panose="02040503050406030204" pitchFamily="18" charset="0"/>
                  </a:rPr>
                  <a:t>= 0.111</a:t>
                </a:r>
              </a:p>
              <a:p>
                <a:pPr marL="380985" indent="0">
                  <a:buFont typeface="Arial" panose="020B0604020202020204" pitchFamily="34" charset="0"/>
                  <a:buNone/>
                </a:pPr>
                <a:endParaRPr lang="en-US" sz="2400" i="1" dirty="0">
                  <a:latin typeface="Cambria Math" panose="02040503050406030204" pitchFamily="18" charset="0"/>
                  <a:ea typeface="Cambria Math" panose="02040503050406030204" pitchFamily="18" charset="0"/>
                </a:endParaRPr>
              </a:p>
              <a:p>
                <a:pPr marL="380985" indent="0">
                  <a:buNone/>
                </a:pPr>
                <a14:m>
                  <m:oMath xmlns:m="http://schemas.openxmlformats.org/officeDocument/2006/math">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𝑑</m:t>
                        </m:r>
                      </m:e>
                    </m:acc>
                  </m:oMath>
                </a14:m>
                <a:r>
                  <a:rPr lang="en-US" sz="2400" i="1" dirty="0">
                    <a:latin typeface="Cambria Math" panose="02040503050406030204" pitchFamily="18" charset="0"/>
                    <a:ea typeface="Cambria Math" panose="02040503050406030204" pitchFamily="18" charset="0"/>
                  </a:rPr>
                  <a:t>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oMath>
                </a14:m>
                <a:r>
                  <a:rPr lang="en-US" sz="2400" i="1" baseline="-25000" dirty="0">
                    <a:latin typeface="Cambria Math" panose="02040503050406030204" pitchFamily="18" charset="0"/>
                    <a:ea typeface="Cambria Math" panose="02040503050406030204" pitchFamily="18" charset="0"/>
                  </a:rPr>
                  <a:t>cont</a:t>
                </a:r>
                <a:r>
                  <a:rPr lang="en-US" sz="2400" i="1" dirty="0">
                    <a:latin typeface="Cambria Math" panose="02040503050406030204" pitchFamily="18" charset="0"/>
                    <a:ea typeface="Cambria Math" panose="02040503050406030204" pitchFamily="18" charset="0"/>
                  </a:rPr>
                  <a:t>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oMath>
                </a14:m>
                <a:r>
                  <a:rPr lang="en-US" sz="2400" i="1" baseline="-25000" dirty="0" err="1">
                    <a:latin typeface="Cambria Math" panose="02040503050406030204" pitchFamily="18" charset="0"/>
                    <a:ea typeface="Cambria Math" panose="02040503050406030204" pitchFamily="18" charset="0"/>
                  </a:rPr>
                  <a:t>exp</a:t>
                </a:r>
                <a:r>
                  <a:rPr lang="en-US" sz="2400" i="1" baseline="-25000" dirty="0">
                    <a:latin typeface="Cambria Math" panose="02040503050406030204" pitchFamily="18" charset="0"/>
                    <a:ea typeface="Cambria Math" panose="02040503050406030204" pitchFamily="18" charset="0"/>
                  </a:rPr>
                  <a:t> </a:t>
                </a:r>
                <a:r>
                  <a:rPr lang="en-US" sz="2400" i="1" dirty="0">
                    <a:latin typeface="Cambria Math" panose="02040503050406030204" pitchFamily="18" charset="0"/>
                    <a:ea typeface="Cambria Math" panose="02040503050406030204" pitchFamily="18" charset="0"/>
                  </a:rPr>
                  <a:t> = 0.0289</a:t>
                </a:r>
              </a:p>
              <a:p>
                <a:pPr marL="380985" indent="0">
                  <a:buNone/>
                </a:pPr>
                <a:endParaRPr lang="en-US" sz="2400" dirty="0">
                  <a:latin typeface="Cambria Math" panose="02040503050406030204" pitchFamily="18" charset="0"/>
                  <a:ea typeface="Cambria Math" panose="02040503050406030204" pitchFamily="18" charset="0"/>
                </a:endParaRPr>
              </a:p>
              <a:p>
                <a:pPr marL="380985" indent="0">
                  <a:buNone/>
                </a:pPr>
                <a:endParaRPr lang="en-US" sz="2400" dirty="0">
                  <a:latin typeface="Cambria Math" panose="02040503050406030204" pitchFamily="18" charset="0"/>
                  <a:ea typeface="Cambria Math" panose="02040503050406030204" pitchFamily="18" charset="0"/>
                </a:endParaRPr>
              </a:p>
            </p:txBody>
          </p:sp>
        </mc:Choice>
        <mc:Fallback>
          <p:sp>
            <p:nvSpPr>
              <p:cNvPr id="14" name="Text Placeholder 2">
                <a:extLst>
                  <a:ext uri="{FF2B5EF4-FFF2-40B4-BE49-F238E27FC236}">
                    <a16:creationId xmlns:a16="http://schemas.microsoft.com/office/drawing/2014/main" id="{E5FE3D0D-1801-474A-8826-19C47F39CA73}"/>
                  </a:ext>
                </a:extLst>
              </p:cNvPr>
              <p:cNvSpPr txBox="1">
                <a:spLocks noRot="1" noChangeAspect="1" noMove="1" noResize="1" noEditPoints="1" noAdjustHandles="1" noChangeArrowheads="1" noChangeShapeType="1" noTextEdit="1"/>
              </p:cNvSpPr>
              <p:nvPr/>
            </p:nvSpPr>
            <p:spPr>
              <a:xfrm>
                <a:off x="838200" y="3680007"/>
                <a:ext cx="4578752" cy="1426580"/>
              </a:xfrm>
              <a:prstGeom prst="rect">
                <a:avLst/>
              </a:prstGeom>
              <a:blipFill>
                <a:blip r:embed="rId5"/>
                <a:stretch>
                  <a:fillRect b="-26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 Placeholder 2">
                <a:extLst>
                  <a:ext uri="{FF2B5EF4-FFF2-40B4-BE49-F238E27FC236}">
                    <a16:creationId xmlns:a16="http://schemas.microsoft.com/office/drawing/2014/main" id="{0049420E-F683-6541-990F-0DA873F6B2B0}"/>
                  </a:ext>
                </a:extLst>
              </p:cNvPr>
              <p:cNvSpPr txBox="1">
                <a:spLocks/>
              </p:cNvSpPr>
              <p:nvPr/>
            </p:nvSpPr>
            <p:spPr>
              <a:xfrm>
                <a:off x="5649247" y="3535021"/>
                <a:ext cx="6320341" cy="1903988"/>
              </a:xfrm>
              <a:prstGeom prst="rect">
                <a:avLst/>
              </a:prstGeom>
            </p:spPr>
            <p:txBody>
              <a:bodyPr spcFirstLastPara="1" vert="horz" wrap="square" lIns="91440" tIns="45720" rIns="91440" bIns="45720" rtlCol="0" anchor="t" anchorCtr="0">
                <a:normAutofit fontScale="92500" lnSpcReduction="10000"/>
              </a:bodyPr>
              <a:lstStyle>
                <a:lvl1pPr marL="609585" lvl="0" indent="-414856" algn="l" defTabSz="914400" rtl="0" eaLnBrk="1" latinLnBrk="0" hangingPunct="1">
                  <a:lnSpc>
                    <a:spcPct val="90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170" lvl="1"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754" lvl="2"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339" lvl="3"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7924" lvl="4"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509" lvl="5"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093" lvl="6"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678" lvl="7"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263" lvl="8" indent="-397923" algn="l" defTabSz="914400" rtl="0" eaLnBrk="1" latinLnBrk="0" hangingPunct="1">
                  <a:lnSpc>
                    <a:spcPct val="90000"/>
                  </a:lnSpc>
                  <a:spcBef>
                    <a:spcPts val="2133"/>
                  </a:spcBef>
                  <a:spcAft>
                    <a:spcPts val="2133"/>
                  </a:spcAft>
                  <a:buSzPts val="1100"/>
                  <a:buFont typeface="Arial" panose="020B0604020202020204" pitchFamily="34" charset="0"/>
                  <a:buChar char="■"/>
                  <a:defRPr sz="1800" kern="1200">
                    <a:solidFill>
                      <a:schemeClr val="tx1"/>
                    </a:solidFill>
                    <a:latin typeface="+mn-lt"/>
                    <a:ea typeface="+mn-ea"/>
                    <a:cs typeface="+mn-cs"/>
                  </a:defRPr>
                </a:lvl9pPr>
              </a:lstStyle>
              <a:p>
                <a:pPr marL="380985"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𝑆𝐸</m:t>
                          </m:r>
                        </m:e>
                        <m:sub>
                          <m:r>
                            <a:rPr lang="en-US" sz="2000" b="0" i="1" smtClean="0">
                              <a:latin typeface="Cambria Math" panose="02040503050406030204" pitchFamily="18" charset="0"/>
                            </a:rPr>
                            <m:t>𝑝𝑜𝑜𝑙</m:t>
                          </m:r>
                        </m:sub>
                      </m:sSub>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i="1">
                                  <a:latin typeface="Cambria Math" panose="02040503050406030204" pitchFamily="18" charset="0"/>
                                </a:rPr>
                                <m:t>𝑝𝑜𝑜𝑙</m:t>
                              </m:r>
                            </m:sub>
                          </m:sSub>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i="1">
                                      <a:latin typeface="Cambria Math" panose="02040503050406030204" pitchFamily="18" charset="0"/>
                                    </a:rPr>
                                    <m:t>𝑝𝑜𝑜𝑙</m:t>
                                  </m:r>
                                </m:sub>
                              </m:sSub>
                            </m:e>
                          </m:d>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𝑐𝑜𝑛𝑡</m:t>
                                  </m:r>
                                </m:sub>
                              </m:sSub>
                            </m:den>
                          </m:f>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𝑒𝑥𝑝</m:t>
                                  </m:r>
                                </m:sub>
                              </m:sSub>
                            </m:den>
                          </m:f>
                          <m:r>
                            <m:rPr>
                              <m:nor/>
                            </m:rPr>
                            <a:rPr lang="en-US" sz="2000" dirty="0"/>
                            <m:t>)</m:t>
                          </m:r>
                        </m:e>
                      </m:rad>
                    </m:oMath>
                  </m:oMathPara>
                </a14:m>
                <a:endParaRPr lang="en-US" sz="2000" dirty="0"/>
              </a:p>
              <a:p>
                <a:pPr marL="380985" indent="0">
                  <a:buNone/>
                </a:pPr>
                <a:r>
                  <a:rPr lang="en-US" sz="2000" dirty="0"/>
                  <a:t>	    </a:t>
                </a:r>
                <a14:m>
                  <m:oMath xmlns:m="http://schemas.openxmlformats.org/officeDocument/2006/math">
                    <m:r>
                      <a:rPr lang="en-US" sz="2000" b="0" i="1" smtClean="0">
                        <a:latin typeface="Cambria Math" panose="02040503050406030204" pitchFamily="18" charset="0"/>
                      </a:rPr>
                      <m:t>=0.00445</m:t>
                    </m:r>
                  </m:oMath>
                </a14:m>
                <a:endParaRPr lang="en-US" sz="2000" dirty="0"/>
              </a:p>
              <a:p>
                <a:pPr marL="380985" indent="0">
                  <a:buNone/>
                </a:pPr>
                <a:endParaRPr lang="en-US" sz="2000" dirty="0"/>
              </a:p>
              <a:p>
                <a:pPr marL="380985" indent="0">
                  <a:spcBef>
                    <a:spcPts val="600"/>
                  </a:spcBef>
                  <a:spcAft>
                    <a:spcPts val="600"/>
                  </a:spcAft>
                  <a:buNone/>
                </a:pPr>
                <a:r>
                  <a:rPr lang="en-US" sz="1800" i="1" dirty="0">
                    <a:latin typeface="Cambria Math" panose="02040503050406030204" pitchFamily="18" charset="0"/>
                    <a:ea typeface="Cambria Math" panose="02040503050406030204" pitchFamily="18" charset="0"/>
                  </a:rPr>
                  <a:t>m = margin of error = </a:t>
                </a:r>
                <a:r>
                  <a:rPr lang="en-US" sz="1800" i="1" dirty="0" err="1">
                    <a:latin typeface="Cambria Math" panose="02040503050406030204" pitchFamily="18" charset="0"/>
                    <a:ea typeface="Cambria Math" panose="02040503050406030204" pitchFamily="18" charset="0"/>
                  </a:rPr>
                  <a:t>SE</a:t>
                </a:r>
                <a:r>
                  <a:rPr lang="en-US" sz="1800" i="1" baseline="-25000" dirty="0" err="1">
                    <a:latin typeface="Cambria Math" panose="02040503050406030204" pitchFamily="18" charset="0"/>
                    <a:ea typeface="Cambria Math" panose="02040503050406030204" pitchFamily="18" charset="0"/>
                  </a:rPr>
                  <a:t>pool</a:t>
                </a:r>
                <a:r>
                  <a:rPr lang="en-US" sz="1800" i="1" dirty="0">
                    <a:latin typeface="Cambria Math" panose="02040503050406030204" pitchFamily="18" charset="0"/>
                    <a:ea typeface="Cambria Math" panose="02040503050406030204" pitchFamily="18" charset="0"/>
                  </a:rPr>
                  <a:t> *  Z-Score = 0.00445 * 1.96		             	 	      = 0.0087</a:t>
                </a:r>
              </a:p>
            </p:txBody>
          </p:sp>
        </mc:Choice>
        <mc:Fallback>
          <p:sp>
            <p:nvSpPr>
              <p:cNvPr id="15" name="Text Placeholder 2">
                <a:extLst>
                  <a:ext uri="{FF2B5EF4-FFF2-40B4-BE49-F238E27FC236}">
                    <a16:creationId xmlns:a16="http://schemas.microsoft.com/office/drawing/2014/main" id="{0049420E-F683-6541-990F-0DA873F6B2B0}"/>
                  </a:ext>
                </a:extLst>
              </p:cNvPr>
              <p:cNvSpPr txBox="1">
                <a:spLocks noRot="1" noChangeAspect="1" noMove="1" noResize="1" noEditPoints="1" noAdjustHandles="1" noChangeArrowheads="1" noChangeShapeType="1" noTextEdit="1"/>
              </p:cNvSpPr>
              <p:nvPr/>
            </p:nvSpPr>
            <p:spPr>
              <a:xfrm>
                <a:off x="5649247" y="3535021"/>
                <a:ext cx="6320341" cy="1903988"/>
              </a:xfrm>
              <a:prstGeom prst="rect">
                <a:avLst/>
              </a:prstGeom>
              <a:blipFill>
                <a:blip r:embed="rId6"/>
                <a:stretch>
                  <a:fillRect b="-662"/>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6D99C7B2-846E-3E45-ABA5-B6FB8375691C}"/>
              </a:ext>
            </a:extLst>
          </p:cNvPr>
          <p:cNvCxnSpPr/>
          <p:nvPr/>
        </p:nvCxnSpPr>
        <p:spPr>
          <a:xfrm>
            <a:off x="1900936" y="6118584"/>
            <a:ext cx="4884516" cy="0"/>
          </a:xfrm>
          <a:prstGeom prst="straightConnector1">
            <a:avLst/>
          </a:prstGeom>
          <a:ln w="31750">
            <a:headEnd type="diamond" w="lg" len="lg"/>
            <a:tailEnd type="diamond"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1E26BF6-0C3B-9448-908A-54442A68BBCC}"/>
                  </a:ext>
                </a:extLst>
              </p:cNvPr>
              <p:cNvSpPr txBox="1"/>
              <p:nvPr/>
            </p:nvSpPr>
            <p:spPr>
              <a:xfrm>
                <a:off x="1556931" y="5632977"/>
                <a:ext cx="696922" cy="384272"/>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𝑑</m:t>
                        </m:r>
                      </m:e>
                    </m:acc>
                  </m:oMath>
                </a14:m>
                <a:r>
                  <a:rPr lang="en-US" dirty="0">
                    <a:latin typeface="Cambria Math" panose="02040503050406030204" pitchFamily="18" charset="0"/>
                    <a:ea typeface="Cambria Math" panose="02040503050406030204" pitchFamily="18" charset="0"/>
                  </a:rPr>
                  <a:t> - m</a:t>
                </a:r>
              </a:p>
            </p:txBody>
          </p:sp>
        </mc:Choice>
        <mc:Fallback>
          <p:sp>
            <p:nvSpPr>
              <p:cNvPr id="19" name="TextBox 18">
                <a:extLst>
                  <a:ext uri="{FF2B5EF4-FFF2-40B4-BE49-F238E27FC236}">
                    <a16:creationId xmlns:a16="http://schemas.microsoft.com/office/drawing/2014/main" id="{F1E26BF6-0C3B-9448-908A-54442A68BBCC}"/>
                  </a:ext>
                </a:extLst>
              </p:cNvPr>
              <p:cNvSpPr txBox="1">
                <a:spLocks noRot="1" noChangeAspect="1" noMove="1" noResize="1" noEditPoints="1" noAdjustHandles="1" noChangeArrowheads="1" noChangeShapeType="1" noTextEdit="1"/>
              </p:cNvSpPr>
              <p:nvPr/>
            </p:nvSpPr>
            <p:spPr>
              <a:xfrm>
                <a:off x="1556931" y="5632977"/>
                <a:ext cx="696922" cy="384272"/>
              </a:xfrm>
              <a:prstGeom prst="rect">
                <a:avLst/>
              </a:prstGeom>
              <a:blipFill>
                <a:blip r:embed="rId7"/>
                <a:stretch>
                  <a:fillRect t="-6667" r="-5455"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12C97A3-F410-9448-BFBD-25AB8D860307}"/>
                  </a:ext>
                </a:extLst>
              </p:cNvPr>
              <p:cNvSpPr txBox="1"/>
              <p:nvPr/>
            </p:nvSpPr>
            <p:spPr>
              <a:xfrm>
                <a:off x="6441447" y="5640004"/>
                <a:ext cx="793102" cy="384272"/>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𝑑</m:t>
                        </m:r>
                      </m:e>
                    </m:acc>
                  </m:oMath>
                </a14:m>
                <a:r>
                  <a:rPr lang="en-US" dirty="0">
                    <a:latin typeface="Cambria Math" panose="02040503050406030204" pitchFamily="18" charset="0"/>
                    <a:ea typeface="Cambria Math" panose="02040503050406030204" pitchFamily="18" charset="0"/>
                  </a:rPr>
                  <a:t> + m</a:t>
                </a:r>
              </a:p>
            </p:txBody>
          </p:sp>
        </mc:Choice>
        <mc:Fallback>
          <p:sp>
            <p:nvSpPr>
              <p:cNvPr id="20" name="TextBox 19">
                <a:extLst>
                  <a:ext uri="{FF2B5EF4-FFF2-40B4-BE49-F238E27FC236}">
                    <a16:creationId xmlns:a16="http://schemas.microsoft.com/office/drawing/2014/main" id="{012C97A3-F410-9448-BFBD-25AB8D860307}"/>
                  </a:ext>
                </a:extLst>
              </p:cNvPr>
              <p:cNvSpPr txBox="1">
                <a:spLocks noRot="1" noChangeAspect="1" noMove="1" noResize="1" noEditPoints="1" noAdjustHandles="1" noChangeArrowheads="1" noChangeShapeType="1" noTextEdit="1"/>
              </p:cNvSpPr>
              <p:nvPr/>
            </p:nvSpPr>
            <p:spPr>
              <a:xfrm>
                <a:off x="6441447" y="5640004"/>
                <a:ext cx="793102" cy="384272"/>
              </a:xfrm>
              <a:prstGeom prst="rect">
                <a:avLst/>
              </a:prstGeom>
              <a:blipFill>
                <a:blip r:embed="rId8"/>
                <a:stretch>
                  <a:fillRect t="-6667" r="-4688" b="-2333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2F02B6DD-04D3-0A40-94A6-0A4F9BFE598C}"/>
              </a:ext>
            </a:extLst>
          </p:cNvPr>
          <p:cNvSpPr txBox="1"/>
          <p:nvPr/>
        </p:nvSpPr>
        <p:spPr>
          <a:xfrm>
            <a:off x="1556931" y="6159367"/>
            <a:ext cx="87395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0.0202</a:t>
            </a:r>
          </a:p>
        </p:txBody>
      </p:sp>
      <p:sp>
        <p:nvSpPr>
          <p:cNvPr id="22" name="TextBox 21">
            <a:extLst>
              <a:ext uri="{FF2B5EF4-FFF2-40B4-BE49-F238E27FC236}">
                <a16:creationId xmlns:a16="http://schemas.microsoft.com/office/drawing/2014/main" id="{20FCB759-9E75-3C42-8C38-8804150BB8F1}"/>
              </a:ext>
            </a:extLst>
          </p:cNvPr>
          <p:cNvSpPr txBox="1"/>
          <p:nvPr/>
        </p:nvSpPr>
        <p:spPr>
          <a:xfrm>
            <a:off x="6348473" y="6184243"/>
            <a:ext cx="87395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0.0376</a:t>
            </a:r>
          </a:p>
        </p:txBody>
      </p:sp>
      <p:cxnSp>
        <p:nvCxnSpPr>
          <p:cNvPr id="24" name="Straight Connector 23">
            <a:extLst>
              <a:ext uri="{FF2B5EF4-FFF2-40B4-BE49-F238E27FC236}">
                <a16:creationId xmlns:a16="http://schemas.microsoft.com/office/drawing/2014/main" id="{CABDA1F3-6DD0-D84F-911F-15A65511212A}"/>
              </a:ext>
            </a:extLst>
          </p:cNvPr>
          <p:cNvCxnSpPr/>
          <p:nvPr/>
        </p:nvCxnSpPr>
        <p:spPr>
          <a:xfrm>
            <a:off x="6079671" y="1957388"/>
            <a:ext cx="0" cy="1239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42B412E-7AC8-0542-9FC9-8D87941D2C37}"/>
              </a:ext>
            </a:extLst>
          </p:cNvPr>
          <p:cNvCxnSpPr>
            <a:cxnSpLocks/>
          </p:cNvCxnSpPr>
          <p:nvPr/>
        </p:nvCxnSpPr>
        <p:spPr>
          <a:xfrm flipV="1">
            <a:off x="1736271" y="3450425"/>
            <a:ext cx="8719457" cy="9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5E437EB-E560-1F46-A567-99D5D16158C3}"/>
              </a:ext>
            </a:extLst>
          </p:cNvPr>
          <p:cNvSpPr/>
          <p:nvPr/>
        </p:nvSpPr>
        <p:spPr>
          <a:xfrm>
            <a:off x="4204486" y="6032609"/>
            <a:ext cx="185194" cy="1749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3F5E6F3-1E70-D44A-B081-8E81B24494F8}"/>
                  </a:ext>
                </a:extLst>
              </p:cNvPr>
              <p:cNvSpPr txBox="1"/>
              <p:nvPr/>
            </p:nvSpPr>
            <p:spPr>
              <a:xfrm>
                <a:off x="4138275" y="5622495"/>
                <a:ext cx="376321" cy="384272"/>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𝑑</m:t>
                        </m:r>
                      </m:e>
                    </m:acc>
                  </m:oMath>
                </a14:m>
                <a:r>
                  <a:rPr lang="en-US" dirty="0">
                    <a:latin typeface="Cambria Math" panose="02040503050406030204" pitchFamily="18" charset="0"/>
                    <a:ea typeface="Cambria Math" panose="02040503050406030204" pitchFamily="18" charset="0"/>
                  </a:rPr>
                  <a:t> </a:t>
                </a:r>
              </a:p>
            </p:txBody>
          </p:sp>
        </mc:Choice>
        <mc:Fallback>
          <p:sp>
            <p:nvSpPr>
              <p:cNvPr id="29" name="TextBox 28">
                <a:extLst>
                  <a:ext uri="{FF2B5EF4-FFF2-40B4-BE49-F238E27FC236}">
                    <a16:creationId xmlns:a16="http://schemas.microsoft.com/office/drawing/2014/main" id="{E3F5E6F3-1E70-D44A-B081-8E81B24494F8}"/>
                  </a:ext>
                </a:extLst>
              </p:cNvPr>
              <p:cNvSpPr txBox="1">
                <a:spLocks noRot="1" noChangeAspect="1" noMove="1" noResize="1" noEditPoints="1" noAdjustHandles="1" noChangeArrowheads="1" noChangeShapeType="1" noTextEdit="1"/>
              </p:cNvSpPr>
              <p:nvPr/>
            </p:nvSpPr>
            <p:spPr>
              <a:xfrm>
                <a:off x="4138275" y="5622495"/>
                <a:ext cx="376321" cy="384272"/>
              </a:xfrm>
              <a:prstGeom prst="rect">
                <a:avLst/>
              </a:prstGeom>
              <a:blipFill>
                <a:blip r:embed="rId9"/>
                <a:stretch>
                  <a:fillRect t="-322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409DF55-11A2-D841-8A4C-4C9A96B6EB1F}"/>
              </a:ext>
            </a:extLst>
          </p:cNvPr>
          <p:cNvSpPr txBox="1"/>
          <p:nvPr/>
        </p:nvSpPr>
        <p:spPr>
          <a:xfrm>
            <a:off x="3860104" y="6209410"/>
            <a:ext cx="87395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0.0289</a:t>
            </a:r>
          </a:p>
        </p:txBody>
      </p:sp>
      <mc:AlternateContent xmlns:mc="http://schemas.openxmlformats.org/markup-compatibility/2006">
        <mc:Choice xmlns:a14="http://schemas.microsoft.com/office/drawing/2010/main" Requires="a14">
          <p:sp>
            <p:nvSpPr>
              <p:cNvPr id="26" name="Text Placeholder 2">
                <a:extLst>
                  <a:ext uri="{FF2B5EF4-FFF2-40B4-BE49-F238E27FC236}">
                    <a16:creationId xmlns:a16="http://schemas.microsoft.com/office/drawing/2014/main" id="{0E43262F-36EF-9741-A678-0A31CA9BD8B1}"/>
                  </a:ext>
                </a:extLst>
              </p:cNvPr>
              <p:cNvSpPr txBox="1">
                <a:spLocks/>
              </p:cNvSpPr>
              <p:nvPr/>
            </p:nvSpPr>
            <p:spPr>
              <a:xfrm>
                <a:off x="7336050" y="343908"/>
                <a:ext cx="4578752" cy="1426580"/>
              </a:xfrm>
              <a:prstGeom prst="rect">
                <a:avLst/>
              </a:prstGeom>
            </p:spPr>
            <p:txBody>
              <a:bodyPr spcFirstLastPara="1" vert="horz" wrap="square" lIns="91440" tIns="45720" rIns="91440" bIns="45720" rtlCol="0" anchor="t" anchorCtr="0">
                <a:normAutofit/>
              </a:bodyPr>
              <a:lstStyle>
                <a:lvl1pPr marL="609585" lvl="0" indent="-414856" algn="l" defTabSz="914400" rtl="0" eaLnBrk="1" latinLnBrk="0" hangingPunct="1">
                  <a:lnSpc>
                    <a:spcPct val="90000"/>
                  </a:lnSpc>
                  <a:spcBef>
                    <a:spcPts val="0"/>
                  </a:spcBef>
                  <a:spcAft>
                    <a:spcPts val="0"/>
                  </a:spcAft>
                  <a:buSzPts val="1300"/>
                  <a:buFont typeface="Arial" panose="020B0604020202020204" pitchFamily="34" charset="0"/>
                  <a:buChar char="●"/>
                  <a:defRPr sz="2800" kern="1200">
                    <a:solidFill>
                      <a:schemeClr val="tx1"/>
                    </a:solidFill>
                    <a:latin typeface="+mn-lt"/>
                    <a:ea typeface="+mn-ea"/>
                    <a:cs typeface="+mn-cs"/>
                  </a:defRPr>
                </a:lvl1pPr>
                <a:lvl2pPr marL="1219170" lvl="1"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400" kern="1200">
                    <a:solidFill>
                      <a:schemeClr val="tx1"/>
                    </a:solidFill>
                    <a:latin typeface="+mn-lt"/>
                    <a:ea typeface="+mn-ea"/>
                    <a:cs typeface="+mn-cs"/>
                  </a:defRPr>
                </a:lvl2pPr>
                <a:lvl3pPr marL="1828754" lvl="2" indent="-397923" algn="l" defTabSz="914400" rtl="0" eaLnBrk="1" latinLnBrk="0" hangingPunct="1">
                  <a:lnSpc>
                    <a:spcPct val="90000"/>
                  </a:lnSpc>
                  <a:spcBef>
                    <a:spcPts val="2133"/>
                  </a:spcBef>
                  <a:spcAft>
                    <a:spcPts val="0"/>
                  </a:spcAft>
                  <a:buSzPts val="1100"/>
                  <a:buFont typeface="Arial" panose="020B0604020202020204" pitchFamily="34" charset="0"/>
                  <a:buChar char="■"/>
                  <a:defRPr sz="2000" kern="1200">
                    <a:solidFill>
                      <a:schemeClr val="tx1"/>
                    </a:solidFill>
                    <a:latin typeface="+mn-lt"/>
                    <a:ea typeface="+mn-ea"/>
                    <a:cs typeface="+mn-cs"/>
                  </a:defRPr>
                </a:lvl3pPr>
                <a:lvl4pPr marL="2438339" lvl="3"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4pPr>
                <a:lvl5pPr marL="3047924" lvl="4"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5pPr>
                <a:lvl6pPr marL="3657509" lvl="5"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6pPr>
                <a:lvl7pPr marL="4267093" lvl="6"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7pPr>
                <a:lvl8pPr marL="4876678" lvl="7" indent="-397923" algn="l" defTabSz="914400" rtl="0" eaLnBrk="1" latinLnBrk="0" hangingPunct="1">
                  <a:lnSpc>
                    <a:spcPct val="90000"/>
                  </a:lnSpc>
                  <a:spcBef>
                    <a:spcPts val="2133"/>
                  </a:spcBef>
                  <a:spcAft>
                    <a:spcPts val="0"/>
                  </a:spcAft>
                  <a:buSzPts val="1100"/>
                  <a:buFont typeface="Arial" panose="020B0604020202020204" pitchFamily="34" charset="0"/>
                  <a:buChar char="○"/>
                  <a:defRPr sz="1800" kern="1200">
                    <a:solidFill>
                      <a:schemeClr val="tx1"/>
                    </a:solidFill>
                    <a:latin typeface="+mn-lt"/>
                    <a:ea typeface="+mn-ea"/>
                    <a:cs typeface="+mn-cs"/>
                  </a:defRPr>
                </a:lvl8pPr>
                <a:lvl9pPr marL="5486263" lvl="8" indent="-397923" algn="l" defTabSz="914400" rtl="0" eaLnBrk="1" latinLnBrk="0" hangingPunct="1">
                  <a:lnSpc>
                    <a:spcPct val="90000"/>
                  </a:lnSpc>
                  <a:spcBef>
                    <a:spcPts val="2133"/>
                  </a:spcBef>
                  <a:spcAft>
                    <a:spcPts val="2133"/>
                  </a:spcAft>
                  <a:buSzPts val="1100"/>
                  <a:buFont typeface="Arial" panose="020B0604020202020204" pitchFamily="34" charset="0"/>
                  <a:buChar char="■"/>
                  <a:defRPr sz="1800" kern="1200">
                    <a:solidFill>
                      <a:schemeClr val="tx1"/>
                    </a:solidFill>
                    <a:latin typeface="+mn-lt"/>
                    <a:ea typeface="+mn-ea"/>
                    <a:cs typeface="+mn-cs"/>
                  </a:defRPr>
                </a:lvl9pPr>
              </a:lstStyle>
              <a:p>
                <a:pPr marL="380985" indent="0" algn="r">
                  <a:buFont typeface="Arial" panose="020B0604020202020204" pitchFamily="34" charset="0"/>
                  <a:buNone/>
                </a:pPr>
                <a:r>
                  <a:rPr lang="en-US" sz="2400" dirty="0">
                    <a:ea typeface="Cambria Math" panose="02040503050406030204" pitchFamily="18" charset="0"/>
                  </a:rPr>
                  <a:t>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𝑑</m:t>
                        </m:r>
                      </m:e>
                      <m:sub>
                        <m:r>
                          <a:rPr lang="en-US" sz="2400" b="0" i="1" smtClean="0">
                            <a:latin typeface="Cambria Math" panose="02040503050406030204" pitchFamily="18" charset="0"/>
                            <a:ea typeface="Cambria Math" panose="02040503050406030204" pitchFamily="18" charset="0"/>
                          </a:rPr>
                          <m:t>𝑚𝑖𝑛</m:t>
                        </m:r>
                      </m:sub>
                    </m:sSub>
                    <m:r>
                      <a:rPr lang="en-US" sz="2400" b="0" i="1" smtClean="0">
                        <a:latin typeface="Cambria Math" panose="02040503050406030204" pitchFamily="18" charset="0"/>
                        <a:ea typeface="Cambria Math" panose="02040503050406030204" pitchFamily="18" charset="0"/>
                      </a:rPr>
                      <m:t>=0.02</m:t>
                    </m:r>
                  </m:oMath>
                </a14:m>
                <a:endParaRPr lang="en-US" sz="2400" dirty="0">
                  <a:latin typeface="Cambria Math" panose="02040503050406030204" pitchFamily="18" charset="0"/>
                  <a:ea typeface="Cambria Math" panose="02040503050406030204" pitchFamily="18" charset="0"/>
                </a:endParaRPr>
              </a:p>
              <a:p>
                <a:pPr marL="380985" indent="0" algn="r">
                  <a:buFont typeface="Arial" panose="020B0604020202020204" pitchFamily="34" charset="0"/>
                  <a:buNone/>
                </a:pPr>
                <a:r>
                  <a:rPr lang="en-US" sz="2400" dirty="0">
                    <a:latin typeface="Cambria Math" panose="02040503050406030204" pitchFamily="18" charset="0"/>
                    <a:ea typeface="Cambria Math" panose="02040503050406030204" pitchFamily="18" charset="0"/>
                  </a:rPr>
                  <a:t>Confidence level = 95%</a:t>
                </a:r>
              </a:p>
              <a:p>
                <a:pPr marL="380985" indent="0" algn="r">
                  <a:buNone/>
                </a:pPr>
                <a:r>
                  <a:rPr lang="en-US" sz="2400" dirty="0">
                    <a:latin typeface="Cambria Math" panose="02040503050406030204" pitchFamily="18" charset="0"/>
                    <a:ea typeface="Cambria Math" panose="02040503050406030204" pitchFamily="18" charset="0"/>
                  </a:rPr>
                  <a:t>Z-Score = 1.96</a:t>
                </a:r>
              </a:p>
              <a:p>
                <a:pPr marL="380985" indent="0" algn="r">
                  <a:buNone/>
                </a:pPr>
                <a:endParaRPr lang="en-US" sz="2400" dirty="0">
                  <a:latin typeface="Cambria Math" panose="02040503050406030204" pitchFamily="18" charset="0"/>
                  <a:ea typeface="Cambria Math" panose="02040503050406030204" pitchFamily="18" charset="0"/>
                </a:endParaRPr>
              </a:p>
              <a:p>
                <a:pPr marL="380985" indent="0" algn="r">
                  <a:buNone/>
                </a:pPr>
                <a:endParaRPr lang="en-US" sz="2400" dirty="0">
                  <a:latin typeface="Cambria Math" panose="02040503050406030204" pitchFamily="18" charset="0"/>
                  <a:ea typeface="Cambria Math" panose="02040503050406030204" pitchFamily="18" charset="0"/>
                </a:endParaRPr>
              </a:p>
            </p:txBody>
          </p:sp>
        </mc:Choice>
        <mc:Fallback>
          <p:sp>
            <p:nvSpPr>
              <p:cNvPr id="26" name="Text Placeholder 2">
                <a:extLst>
                  <a:ext uri="{FF2B5EF4-FFF2-40B4-BE49-F238E27FC236}">
                    <a16:creationId xmlns:a16="http://schemas.microsoft.com/office/drawing/2014/main" id="{0E43262F-36EF-9741-A678-0A31CA9BD8B1}"/>
                  </a:ext>
                </a:extLst>
              </p:cNvPr>
              <p:cNvSpPr txBox="1">
                <a:spLocks noRot="1" noChangeAspect="1" noMove="1" noResize="1" noEditPoints="1" noAdjustHandles="1" noChangeArrowheads="1" noChangeShapeType="1" noTextEdit="1"/>
              </p:cNvSpPr>
              <p:nvPr/>
            </p:nvSpPr>
            <p:spPr>
              <a:xfrm>
                <a:off x="7336050" y="343908"/>
                <a:ext cx="4578752" cy="1426580"/>
              </a:xfrm>
              <a:prstGeom prst="rect">
                <a:avLst/>
              </a:prstGeom>
              <a:blipFill>
                <a:blip r:embed="rId10"/>
                <a:stretch>
                  <a:fillRect r="-19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5DD92AD-A99B-3544-8E15-B9E9C08791DE}"/>
                  </a:ext>
                </a:extLst>
              </p:cNvPr>
              <p:cNvSpPr txBox="1"/>
              <p:nvPr/>
            </p:nvSpPr>
            <p:spPr>
              <a:xfrm>
                <a:off x="9029041" y="5558078"/>
                <a:ext cx="2781434" cy="953210"/>
              </a:xfrm>
              <a:prstGeom prst="rect">
                <a:avLst/>
              </a:prstGeom>
              <a:noFill/>
              <a:ln>
                <a:solidFill>
                  <a:schemeClr val="tx1"/>
                </a:solidFill>
              </a:ln>
            </p:spPr>
            <p:txBody>
              <a:bodyPr wrap="square" rtlCol="0">
                <a:spAutoFit/>
              </a:bodyPr>
              <a:lstStyle/>
              <a:p>
                <a:r>
                  <a:rPr lang="en-US" dirty="0">
                    <a:ea typeface="Cambria Math" panose="02040503050406030204" pitchFamily="18" charset="0"/>
                  </a:rPr>
                  <a:t>1.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𝑑</m:t>
                        </m:r>
                      </m:e>
                    </m:acc>
                  </m:oMath>
                </a14:m>
                <a:r>
                  <a:rPr lang="en-US" i="1" dirty="0">
                    <a:latin typeface="Cambria Math" panose="02040503050406030204" pitchFamily="18" charset="0"/>
                    <a:ea typeface="Cambria Math" panose="02040503050406030204" pitchFamily="18" charset="0"/>
                  </a:rPr>
                  <a:t>  &gt;  </a:t>
                </a:r>
                <a:r>
                  <a:rPr lang="en-US" i="1" dirty="0" err="1">
                    <a:latin typeface="Cambria Math" panose="02040503050406030204" pitchFamily="18" charset="0"/>
                    <a:ea typeface="Cambria Math" panose="02040503050406030204" pitchFamily="18" charset="0"/>
                  </a:rPr>
                  <a:t>SE</a:t>
                </a:r>
                <a:r>
                  <a:rPr lang="en-US" i="1" baseline="-25000" dirty="0" err="1">
                    <a:latin typeface="Cambria Math" panose="02040503050406030204" pitchFamily="18" charset="0"/>
                    <a:ea typeface="Cambria Math" panose="02040503050406030204" pitchFamily="18" charset="0"/>
                  </a:rPr>
                  <a:t>pool</a:t>
                </a:r>
                <a:r>
                  <a:rPr lang="en-US" i="1" dirty="0">
                    <a:latin typeface="Cambria Math" panose="02040503050406030204" pitchFamily="18" charset="0"/>
                    <a:ea typeface="Cambria Math" panose="02040503050406030204" pitchFamily="18" charset="0"/>
                  </a:rPr>
                  <a:t> *  Z-Score </a:t>
                </a:r>
              </a:p>
              <a:p>
                <a:pPr marL="342900" indent="-342900">
                  <a:buAutoNum type="arabicPeriod"/>
                </a:pPr>
                <a:endParaRPr lang="en-US" dirty="0"/>
              </a:p>
              <a:p>
                <a:r>
                  <a:rPr lang="en-US" dirty="0"/>
                  <a:t>2.	</a:t>
                </a:r>
                <a:r>
                  <a:rPr lang="en-US" dirty="0">
                    <a:ea typeface="Cambria Math" panose="02040503050406030204" pitchFamily="18" charset="0"/>
                  </a:rPr>
                  <a:t>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𝑑</m:t>
                        </m:r>
                      </m:e>
                    </m:acc>
                  </m:oMath>
                </a14:m>
                <a:r>
                  <a:rPr lang="en-US" i="1" dirty="0">
                    <a:latin typeface="Cambria Math" panose="02040503050406030204" pitchFamily="18" charset="0"/>
                    <a:ea typeface="Cambria Math" panose="02040503050406030204" pitchFamily="18" charset="0"/>
                  </a:rPr>
                  <a:t> - m  &gt;  </a:t>
                </a:r>
                <a:r>
                  <a:rPr lang="en-US" i="1" dirty="0" err="1">
                    <a:latin typeface="Cambria Math" panose="02040503050406030204" pitchFamily="18" charset="0"/>
                    <a:ea typeface="Cambria Math" panose="02040503050406030204" pitchFamily="18" charset="0"/>
                  </a:rPr>
                  <a:t>d</a:t>
                </a:r>
                <a:r>
                  <a:rPr lang="en-US" i="1" baseline="-25000" dirty="0" err="1">
                    <a:latin typeface="Cambria Math" panose="02040503050406030204" pitchFamily="18" charset="0"/>
                    <a:ea typeface="Cambria Math" panose="02040503050406030204" pitchFamily="18" charset="0"/>
                  </a:rPr>
                  <a:t>min</a:t>
                </a:r>
                <a:endParaRPr lang="en-US" i="1" baseline="-25000" dirty="0">
                  <a:latin typeface="Cambria Math" panose="02040503050406030204" pitchFamily="18" charset="0"/>
                  <a:ea typeface="Cambria Math" panose="02040503050406030204" pitchFamily="18" charset="0"/>
                </a:endParaRPr>
              </a:p>
            </p:txBody>
          </p:sp>
        </mc:Choice>
        <mc:Fallback>
          <p:sp>
            <p:nvSpPr>
              <p:cNvPr id="3" name="TextBox 2">
                <a:extLst>
                  <a:ext uri="{FF2B5EF4-FFF2-40B4-BE49-F238E27FC236}">
                    <a16:creationId xmlns:a16="http://schemas.microsoft.com/office/drawing/2014/main" id="{45DD92AD-A99B-3544-8E15-B9E9C08791DE}"/>
                  </a:ext>
                </a:extLst>
              </p:cNvPr>
              <p:cNvSpPr txBox="1">
                <a:spLocks noRot="1" noChangeAspect="1" noMove="1" noResize="1" noEditPoints="1" noAdjustHandles="1" noChangeArrowheads="1" noChangeShapeType="1" noTextEdit="1"/>
              </p:cNvSpPr>
              <p:nvPr/>
            </p:nvSpPr>
            <p:spPr>
              <a:xfrm>
                <a:off x="9029041" y="5558078"/>
                <a:ext cx="2781434" cy="953210"/>
              </a:xfrm>
              <a:prstGeom prst="rect">
                <a:avLst/>
              </a:prstGeom>
              <a:blipFill>
                <a:blip r:embed="rId11"/>
                <a:stretch>
                  <a:fillRect l="-1357" t="-2597" b="-6494"/>
                </a:stretch>
              </a:blipFill>
              <a:ln>
                <a:solidFill>
                  <a:schemeClr val="tx1"/>
                </a:solidFill>
              </a:ln>
            </p:spPr>
            <p:txBody>
              <a:bodyPr/>
              <a:lstStyle/>
              <a:p>
                <a:r>
                  <a:rPr lang="en-US">
                    <a:noFill/>
                  </a:rPr>
                  <a:t> </a:t>
                </a:r>
              </a:p>
            </p:txBody>
          </p:sp>
        </mc:Fallback>
      </mc:AlternateContent>
      <p:sp>
        <p:nvSpPr>
          <p:cNvPr id="4" name="Right Arrow 3">
            <a:extLst>
              <a:ext uri="{FF2B5EF4-FFF2-40B4-BE49-F238E27FC236}">
                <a16:creationId xmlns:a16="http://schemas.microsoft.com/office/drawing/2014/main" id="{C9DAD69E-DAE5-814B-BB59-EA782841C599}"/>
              </a:ext>
            </a:extLst>
          </p:cNvPr>
          <p:cNvSpPr/>
          <p:nvPr/>
        </p:nvSpPr>
        <p:spPr>
          <a:xfrm>
            <a:off x="8406966" y="5858870"/>
            <a:ext cx="554636" cy="40902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403919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p:bldP spid="20" grpId="0"/>
      <p:bldP spid="21" grpId="0"/>
      <p:bldP spid="22" grpId="0"/>
      <p:bldP spid="28" grpId="0" animBg="1"/>
      <p:bldP spid="29" grpId="0"/>
      <p:bldP spid="30" grpId="0"/>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12020-1D51-C041-ADC3-096FC8CDA1A5}"/>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Actions/Decisions</a:t>
            </a:r>
          </a:p>
        </p:txBody>
      </p:sp>
      <p:sp>
        <p:nvSpPr>
          <p:cNvPr id="3" name="Text Placeholder 2">
            <a:extLst>
              <a:ext uri="{FF2B5EF4-FFF2-40B4-BE49-F238E27FC236}">
                <a16:creationId xmlns:a16="http://schemas.microsoft.com/office/drawing/2014/main" id="{63DD35B9-6533-2846-A480-E1FC2147914E}"/>
              </a:ext>
            </a:extLst>
          </p:cNvPr>
          <p:cNvSpPr>
            <a:spLocks noGrp="1"/>
          </p:cNvSpPr>
          <p:nvPr>
            <p:ph type="body" idx="1"/>
          </p:nvPr>
        </p:nvSpPr>
        <p:spPr>
          <a:xfrm>
            <a:off x="838200" y="2057400"/>
            <a:ext cx="10515600" cy="3871762"/>
          </a:xfrm>
        </p:spPr>
        <p:txBody>
          <a:bodyPr vert="horz" lIns="91440" tIns="45720" rIns="91440" bIns="45720" rtlCol="0">
            <a:normAutofit/>
          </a:bodyPr>
          <a:lstStyle/>
          <a:p>
            <a:pPr indent="-228600">
              <a:buFont typeface="Arial" panose="020B0604020202020204" pitchFamily="34" charset="0"/>
              <a:buChar char="•"/>
            </a:pPr>
            <a:r>
              <a:rPr lang="en-US" sz="2400" dirty="0"/>
              <a:t>Difference in click through rate is greater than 2%</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Results are statistically significant</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Implement the change!</a:t>
            </a:r>
          </a:p>
        </p:txBody>
      </p:sp>
    </p:spTree>
    <p:extLst>
      <p:ext uri="{BB962C8B-B14F-4D97-AF65-F5344CB8AC3E}">
        <p14:creationId xmlns:p14="http://schemas.microsoft.com/office/powerpoint/2010/main" val="3974894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1319B-4EED-024B-A019-F1E3750E7831}"/>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a:solidFill>
                  <a:schemeClr val="tx1"/>
                </a:solidFill>
              </a:rPr>
              <a:t>Summary</a:t>
            </a:r>
          </a:p>
        </p:txBody>
      </p:sp>
      <p:sp>
        <p:nvSpPr>
          <p:cNvPr id="3" name="Text Placeholder 2">
            <a:extLst>
              <a:ext uri="{FF2B5EF4-FFF2-40B4-BE49-F238E27FC236}">
                <a16:creationId xmlns:a16="http://schemas.microsoft.com/office/drawing/2014/main" id="{4A93599E-90B0-4A41-A7DE-8110778F3ECB}"/>
              </a:ext>
            </a:extLst>
          </p:cNvPr>
          <p:cNvSpPr>
            <a:spLocks noGrp="1"/>
          </p:cNvSpPr>
          <p:nvPr>
            <p:ph type="body" idx="1"/>
          </p:nvPr>
        </p:nvSpPr>
        <p:spPr>
          <a:xfrm>
            <a:off x="838200" y="2057400"/>
            <a:ext cx="10515600" cy="3871762"/>
          </a:xfrm>
        </p:spPr>
        <p:txBody>
          <a:bodyPr vert="horz" lIns="91440" tIns="45720" rIns="91440" bIns="45720" rtlCol="0">
            <a:normAutofit/>
          </a:bodyPr>
          <a:lstStyle/>
          <a:p>
            <a:pPr marL="723885" indent="-342900"/>
            <a:r>
              <a:rPr lang="en-US" sz="2400" dirty="0"/>
              <a:t>Used to test variations of products or features</a:t>
            </a:r>
          </a:p>
          <a:p>
            <a:pPr indent="-228600">
              <a:buFont typeface="Arial" panose="020B0604020202020204" pitchFamily="34" charset="0"/>
              <a:buChar char="•"/>
            </a:pPr>
            <a:endParaRPr lang="en-US" sz="2400" dirty="0"/>
          </a:p>
          <a:p>
            <a:pPr marL="723885" indent="-342900"/>
            <a:r>
              <a:rPr lang="en-US" sz="2400" dirty="0"/>
              <a:t>Applications range across industries</a:t>
            </a:r>
          </a:p>
          <a:p>
            <a:pPr marL="380985" indent="0">
              <a:buNone/>
            </a:pPr>
            <a:endParaRPr lang="en-US" sz="2400" dirty="0"/>
          </a:p>
          <a:p>
            <a:pPr marL="723885" indent="-342900"/>
            <a:r>
              <a:rPr lang="en-US" sz="2400" dirty="0"/>
              <a:t>Designing tests prior to beginning is key</a:t>
            </a:r>
          </a:p>
          <a:p>
            <a:pPr marL="723885" indent="-342900"/>
            <a:endParaRPr lang="en-US" sz="2400" dirty="0"/>
          </a:p>
          <a:p>
            <a:pPr marL="380985" indent="0">
              <a:buNone/>
            </a:pPr>
            <a:endParaRPr lang="en-US" sz="2400" dirty="0"/>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261123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F1091-FEAC-C546-AA19-AAFECF36E8E1}"/>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Resources</a:t>
            </a:r>
          </a:p>
        </p:txBody>
      </p:sp>
      <p:sp>
        <p:nvSpPr>
          <p:cNvPr id="3" name="Text Placeholder 2">
            <a:extLst>
              <a:ext uri="{FF2B5EF4-FFF2-40B4-BE49-F238E27FC236}">
                <a16:creationId xmlns:a16="http://schemas.microsoft.com/office/drawing/2014/main" id="{AB3CA709-9B92-4A49-BA3F-6881C9428F94}"/>
              </a:ext>
            </a:extLst>
          </p:cNvPr>
          <p:cNvSpPr>
            <a:spLocks noGrp="1"/>
          </p:cNvSpPr>
          <p:nvPr>
            <p:ph type="body" idx="1"/>
          </p:nvPr>
        </p:nvSpPr>
        <p:spPr>
          <a:xfrm>
            <a:off x="838200" y="2057400"/>
            <a:ext cx="10515600" cy="3871762"/>
          </a:xfrm>
        </p:spPr>
        <p:txBody>
          <a:bodyPr vert="horz" lIns="91440" tIns="45720" rIns="91440" bIns="45720" rtlCol="0">
            <a:normAutofit fontScale="92500" lnSpcReduction="20000"/>
          </a:bodyPr>
          <a:lstStyle/>
          <a:p>
            <a:pPr indent="-228600">
              <a:spcBef>
                <a:spcPts val="600"/>
              </a:spcBef>
              <a:spcAft>
                <a:spcPts val="600"/>
              </a:spcAft>
              <a:buFont typeface="Arial" panose="020B0604020202020204" pitchFamily="34" charset="0"/>
              <a:buChar char="•"/>
            </a:pPr>
            <a:r>
              <a:rPr lang="en-US" sz="2400" dirty="0"/>
              <a:t>Sample size calculator </a:t>
            </a:r>
          </a:p>
          <a:p>
            <a:pPr lvl="1" indent="-228600">
              <a:spcBef>
                <a:spcPts val="600"/>
              </a:spcBef>
              <a:spcAft>
                <a:spcPts val="600"/>
              </a:spcAft>
              <a:buFont typeface="Arial" panose="020B0604020202020204" pitchFamily="34" charset="0"/>
              <a:buChar char="•"/>
            </a:pPr>
            <a:r>
              <a:rPr lang="en-US" sz="2000" dirty="0">
                <a:hlinkClick r:id="rId2"/>
              </a:rPr>
              <a:t>http://www.evanmiller.org/ab-testing/sample-size.html#!20;80;5;5;0</a:t>
            </a:r>
            <a:r>
              <a:rPr lang="en-US" sz="2000" dirty="0"/>
              <a:t> </a:t>
            </a:r>
          </a:p>
          <a:p>
            <a:pPr indent="-228600">
              <a:spcBef>
                <a:spcPts val="600"/>
              </a:spcBef>
              <a:spcAft>
                <a:spcPts val="600"/>
              </a:spcAft>
              <a:buFont typeface="Arial" panose="020B0604020202020204" pitchFamily="34" charset="0"/>
              <a:buChar char="•"/>
            </a:pPr>
            <a:r>
              <a:rPr lang="en-US" sz="2400" dirty="0" err="1"/>
              <a:t>Udacity</a:t>
            </a:r>
            <a:r>
              <a:rPr lang="en-US" sz="2400" dirty="0"/>
              <a:t> A/B Testing course by Google</a:t>
            </a:r>
          </a:p>
          <a:p>
            <a:pPr lvl="1" indent="-228600">
              <a:spcBef>
                <a:spcPts val="600"/>
              </a:spcBef>
              <a:spcAft>
                <a:spcPts val="600"/>
              </a:spcAft>
              <a:buFont typeface="Arial" panose="020B0604020202020204" pitchFamily="34" charset="0"/>
              <a:buChar char="•"/>
            </a:pPr>
            <a:r>
              <a:rPr lang="en-US" sz="2000" dirty="0">
                <a:hlinkClick r:id="rId3"/>
              </a:rPr>
              <a:t>https://www.udacity.com/course/ab-testing--ud257</a:t>
            </a:r>
            <a:r>
              <a:rPr lang="en-US" sz="2000" dirty="0"/>
              <a:t> </a:t>
            </a:r>
          </a:p>
          <a:p>
            <a:pPr indent="-228600">
              <a:spcBef>
                <a:spcPts val="600"/>
              </a:spcBef>
              <a:spcAft>
                <a:spcPts val="600"/>
              </a:spcAft>
              <a:buFont typeface="Arial" panose="020B0604020202020204" pitchFamily="34" charset="0"/>
              <a:buChar char="•"/>
            </a:pPr>
            <a:r>
              <a:rPr lang="en-US" sz="2400" dirty="0"/>
              <a:t>A/B Testing Guide</a:t>
            </a:r>
          </a:p>
          <a:p>
            <a:pPr lvl="1" indent="-228600">
              <a:spcBef>
                <a:spcPts val="600"/>
              </a:spcBef>
              <a:spcAft>
                <a:spcPts val="600"/>
              </a:spcAft>
              <a:buFont typeface="Arial" panose="020B0604020202020204" pitchFamily="34" charset="0"/>
              <a:buChar char="•"/>
            </a:pPr>
            <a:r>
              <a:rPr lang="en-US" sz="2000" dirty="0">
                <a:hlinkClick r:id="rId4"/>
              </a:rPr>
              <a:t>https://conversionxl.com/blog/ab-testing-statistics/</a:t>
            </a:r>
            <a:r>
              <a:rPr lang="en-US" sz="2000" dirty="0"/>
              <a:t> </a:t>
            </a:r>
          </a:p>
          <a:p>
            <a:pPr indent="-228600">
              <a:spcBef>
                <a:spcPts val="600"/>
              </a:spcBef>
              <a:spcAft>
                <a:spcPts val="600"/>
              </a:spcAft>
              <a:buFont typeface="Arial" panose="020B0604020202020204" pitchFamily="34" charset="0"/>
              <a:buChar char="•"/>
            </a:pPr>
            <a:r>
              <a:rPr lang="en-US" sz="2400" dirty="0"/>
              <a:t>Introduction to AB Testing and P-Values</a:t>
            </a:r>
          </a:p>
          <a:p>
            <a:pPr lvl="1" indent="-228600">
              <a:spcBef>
                <a:spcPts val="600"/>
              </a:spcBef>
              <a:spcAft>
                <a:spcPts val="600"/>
              </a:spcAft>
              <a:buFont typeface="Arial" panose="020B0604020202020204" pitchFamily="34" charset="0"/>
              <a:buChar char="•"/>
            </a:pPr>
            <a:r>
              <a:rPr lang="en-US" sz="2000" dirty="0">
                <a:hlinkClick r:id="rId5"/>
              </a:rPr>
              <a:t>https://conductrics.com/pvalues</a:t>
            </a:r>
            <a:r>
              <a:rPr lang="en-US" sz="2000" dirty="0"/>
              <a:t> </a:t>
            </a:r>
          </a:p>
          <a:p>
            <a:pPr indent="-228600">
              <a:spcBef>
                <a:spcPts val="600"/>
              </a:spcBef>
              <a:spcAft>
                <a:spcPts val="600"/>
              </a:spcAft>
              <a:buFont typeface="Arial" panose="020B0604020202020204" pitchFamily="34" charset="0"/>
              <a:buChar char="•"/>
            </a:pPr>
            <a:r>
              <a:rPr lang="en-US" sz="2400" dirty="0"/>
              <a:t>Bayesian A/B Testing</a:t>
            </a:r>
          </a:p>
          <a:p>
            <a:pPr lvl="1" indent="-228600">
              <a:spcBef>
                <a:spcPts val="600"/>
              </a:spcBef>
              <a:spcAft>
                <a:spcPts val="600"/>
              </a:spcAft>
              <a:buFont typeface="Arial" panose="020B0604020202020204" pitchFamily="34" charset="0"/>
              <a:buChar char="•"/>
            </a:pPr>
            <a:r>
              <a:rPr lang="en-US" sz="2000" dirty="0">
                <a:hlinkClick r:id="rId6"/>
              </a:rPr>
              <a:t>https://yanirseroussi.com/2016/06/19/making-bayesian-ab-testing-more-accessible/</a:t>
            </a:r>
            <a:r>
              <a:rPr lang="en-US" sz="2000" dirty="0"/>
              <a:t> </a:t>
            </a:r>
          </a:p>
        </p:txBody>
      </p:sp>
    </p:spTree>
    <p:extLst>
      <p:ext uri="{BB962C8B-B14F-4D97-AF65-F5344CB8AC3E}">
        <p14:creationId xmlns:p14="http://schemas.microsoft.com/office/powerpoint/2010/main" val="167305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C84EAFE-B368-4BFD-94C1-299DA68E4CC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D505F73-761A-40F8-9FED-F47A98207B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B8F1B1E-5D2B-4BF0-B739-D48272D418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DCCA77D-34DB-0546-8B41-DF3ED43B699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spcBef>
                <a:spcPct val="0"/>
              </a:spcBef>
            </a:pPr>
            <a:r>
              <a:rPr lang="en-US" sz="5800">
                <a:solidFill>
                  <a:schemeClr val="tx1"/>
                </a:solidFill>
              </a:rPr>
              <a:t>Questions?</a:t>
            </a:r>
          </a:p>
        </p:txBody>
      </p:sp>
    </p:spTree>
    <p:extLst>
      <p:ext uri="{BB962C8B-B14F-4D97-AF65-F5344CB8AC3E}">
        <p14:creationId xmlns:p14="http://schemas.microsoft.com/office/powerpoint/2010/main" val="269788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829A-F7D5-3846-94B3-49F56779D558}"/>
              </a:ext>
            </a:extLst>
          </p:cNvPr>
          <p:cNvSpPr>
            <a:spLocks noGrp="1"/>
          </p:cNvSpPr>
          <p:nvPr>
            <p:ph type="title"/>
          </p:nvPr>
        </p:nvSpPr>
        <p:spPr/>
        <p:txBody>
          <a:bodyPr/>
          <a:lstStyle/>
          <a:p>
            <a:r>
              <a:rPr lang="en-US" dirty="0">
                <a:solidFill>
                  <a:schemeClr val="tx1"/>
                </a:solidFill>
              </a:rPr>
              <a:t>Appendix</a:t>
            </a:r>
          </a:p>
        </p:txBody>
      </p:sp>
      <p:sp>
        <p:nvSpPr>
          <p:cNvPr id="3" name="Text Placeholder 2">
            <a:extLst>
              <a:ext uri="{FF2B5EF4-FFF2-40B4-BE49-F238E27FC236}">
                <a16:creationId xmlns:a16="http://schemas.microsoft.com/office/drawing/2014/main" id="{9D747C58-AA0E-0243-A06B-F5F0DC94DD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482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640118-6D85-3747-92B1-9ADBDCA806C1}"/>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A/B Testing</a:t>
            </a:r>
          </a:p>
        </p:txBody>
      </p:sp>
      <p:sp>
        <p:nvSpPr>
          <p:cNvPr id="5" name="Text Placeholder 4">
            <a:extLst>
              <a:ext uri="{FF2B5EF4-FFF2-40B4-BE49-F238E27FC236}">
                <a16:creationId xmlns:a16="http://schemas.microsoft.com/office/drawing/2014/main" id="{97D21F25-9D70-AA48-AA1A-B29C2B34BE37}"/>
              </a:ext>
            </a:extLst>
          </p:cNvPr>
          <p:cNvSpPr>
            <a:spLocks noGrp="1"/>
          </p:cNvSpPr>
          <p:nvPr>
            <p:ph type="body" idx="1"/>
          </p:nvPr>
        </p:nvSpPr>
        <p:spPr>
          <a:xfrm>
            <a:off x="838200" y="2057400"/>
            <a:ext cx="10515600" cy="3871762"/>
          </a:xfrm>
        </p:spPr>
        <p:txBody>
          <a:bodyPr vert="horz" lIns="91440" tIns="45720" rIns="91440" bIns="45720" rtlCol="0">
            <a:normAutofit/>
          </a:bodyPr>
          <a:lstStyle/>
          <a:p>
            <a:pPr indent="-228600">
              <a:buFont typeface="Arial" panose="020B0604020202020204" pitchFamily="34" charset="0"/>
              <a:buChar char="•"/>
            </a:pPr>
            <a:r>
              <a:rPr lang="en-US" sz="2400" dirty="0"/>
              <a:t>Used across industries</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Enables data-driven decisions</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Important for Data Scientists to understand</a:t>
            </a:r>
          </a:p>
        </p:txBody>
      </p:sp>
      <p:pic>
        <p:nvPicPr>
          <p:cNvPr id="2" name="Picture 1">
            <a:extLst>
              <a:ext uri="{FF2B5EF4-FFF2-40B4-BE49-F238E27FC236}">
                <a16:creationId xmlns:a16="http://schemas.microsoft.com/office/drawing/2014/main" id="{4307C902-DA6E-4D4F-92FA-C50A17114250}"/>
              </a:ext>
            </a:extLst>
          </p:cNvPr>
          <p:cNvPicPr>
            <a:picLocks noChangeAspect="1"/>
          </p:cNvPicPr>
          <p:nvPr/>
        </p:nvPicPr>
        <p:blipFill>
          <a:blip r:embed="rId2"/>
          <a:stretch>
            <a:fillRect/>
          </a:stretch>
        </p:blipFill>
        <p:spPr>
          <a:xfrm>
            <a:off x="7054121" y="5014361"/>
            <a:ext cx="3810000" cy="812800"/>
          </a:xfrm>
          <a:prstGeom prst="rect">
            <a:avLst/>
          </a:prstGeom>
        </p:spPr>
      </p:pic>
      <p:pic>
        <p:nvPicPr>
          <p:cNvPr id="3" name="Picture 2">
            <a:extLst>
              <a:ext uri="{FF2B5EF4-FFF2-40B4-BE49-F238E27FC236}">
                <a16:creationId xmlns:a16="http://schemas.microsoft.com/office/drawing/2014/main" id="{B0C0AB94-80F2-154C-8192-F06F7708328A}"/>
              </a:ext>
            </a:extLst>
          </p:cNvPr>
          <p:cNvPicPr>
            <a:picLocks noChangeAspect="1"/>
          </p:cNvPicPr>
          <p:nvPr/>
        </p:nvPicPr>
        <p:blipFill>
          <a:blip r:embed="rId3"/>
          <a:stretch>
            <a:fillRect/>
          </a:stretch>
        </p:blipFill>
        <p:spPr>
          <a:xfrm>
            <a:off x="7282958" y="1046737"/>
            <a:ext cx="2021325" cy="2021325"/>
          </a:xfrm>
          <a:prstGeom prst="rect">
            <a:avLst/>
          </a:prstGeom>
        </p:spPr>
      </p:pic>
      <p:pic>
        <p:nvPicPr>
          <p:cNvPr id="6" name="Picture 5">
            <a:extLst>
              <a:ext uri="{FF2B5EF4-FFF2-40B4-BE49-F238E27FC236}">
                <a16:creationId xmlns:a16="http://schemas.microsoft.com/office/drawing/2014/main" id="{0D0EDB9A-D5CE-2948-8D45-68097AFCC2E0}"/>
              </a:ext>
            </a:extLst>
          </p:cNvPr>
          <p:cNvPicPr>
            <a:picLocks noChangeAspect="1"/>
          </p:cNvPicPr>
          <p:nvPr/>
        </p:nvPicPr>
        <p:blipFill rotWithShape="1">
          <a:blip r:embed="rId4"/>
          <a:srcRect l="26716" r="27545"/>
          <a:stretch/>
        </p:blipFill>
        <p:spPr>
          <a:xfrm>
            <a:off x="9663742" y="3068062"/>
            <a:ext cx="1690058" cy="1496519"/>
          </a:xfrm>
          <a:prstGeom prst="rect">
            <a:avLst/>
          </a:prstGeom>
        </p:spPr>
      </p:pic>
    </p:spTree>
    <p:extLst>
      <p:ext uri="{BB962C8B-B14F-4D97-AF65-F5344CB8AC3E}">
        <p14:creationId xmlns:p14="http://schemas.microsoft.com/office/powerpoint/2010/main" val="2807692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FCEC9-8B15-6B48-BE60-39B3FB276983}"/>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Metric and Distribution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D540CEA-B641-C043-AA79-C99A4B7FB11E}"/>
                  </a:ext>
                </a:extLst>
              </p:cNvPr>
              <p:cNvSpPr>
                <a:spLocks noGrp="1"/>
              </p:cNvSpPr>
              <p:nvPr>
                <p:ph type="body" idx="1"/>
              </p:nvPr>
            </p:nvSpPr>
            <p:spPr>
              <a:xfrm>
                <a:off x="838200" y="2057400"/>
                <a:ext cx="10515600" cy="3871762"/>
              </a:xfrm>
            </p:spPr>
            <p:txBody>
              <a:bodyPr vert="horz" lIns="91440" tIns="45720" rIns="91440" bIns="45720" rtlCol="0">
                <a:normAutofit/>
              </a:bodyPr>
              <a:lstStyle/>
              <a:p>
                <a:pPr marL="723885" indent="-342900"/>
                <a:r>
                  <a:rPr lang="en-US" sz="2400" dirty="0"/>
                  <a:t>Binomial Distribution:	 </a:t>
                </a:r>
                <a14:m>
                  <m:oMath xmlns:m="http://schemas.openxmlformats.org/officeDocument/2006/math">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oMath>
                </a14:m>
                <a:endParaRPr lang="en-US" sz="2400" dirty="0"/>
              </a:p>
              <a:p>
                <a:pPr lvl="1" indent="-228600">
                  <a:buFont typeface="Arial" panose="020B0604020202020204" pitchFamily="34" charset="0"/>
                  <a:buChar char="•"/>
                </a:pPr>
                <a:r>
                  <a:rPr lang="en-US" sz="2000" dirty="0"/>
                  <a:t> </a:t>
                </a:r>
                <a14:m>
                  <m:oMath xmlns:m="http://schemas.openxmlformats.org/officeDocument/2006/math">
                    <m:r>
                      <a:rPr lang="en-US" sz="2000" b="0" i="1" smtClean="0">
                        <a:latin typeface="Cambria Math" panose="02040503050406030204" pitchFamily="18" charset="0"/>
                      </a:rPr>
                      <m:t>𝑚𝑒𝑎𝑛</m:t>
                    </m:r>
                    <m:r>
                      <a:rPr lang="en-US" sz="2000" b="0" i="1" smtClean="0">
                        <a:latin typeface="Cambria Math" panose="02040503050406030204" pitchFamily="18" charset="0"/>
                      </a:rPr>
                      <m:t>=</m:t>
                    </m:r>
                    <m:r>
                      <a:rPr lang="en-US" sz="2000" b="0" i="1" smtClean="0">
                        <a:latin typeface="Cambria Math" panose="02040503050406030204" pitchFamily="18" charset="0"/>
                      </a:rPr>
                      <m:t>𝑁𝑝</m:t>
                    </m:r>
                    <m:r>
                      <a:rPr lang="en-US" sz="2000" b="0" i="1" smtClean="0">
                        <a:latin typeface="Cambria Math" panose="02040503050406030204" pitchFamily="18" charset="0"/>
                      </a:rPr>
                      <m:t> </m:t>
                    </m:r>
                  </m:oMath>
                </a14:m>
                <a:endParaRPr lang="en-US" sz="2000" dirty="0"/>
              </a:p>
              <a:p>
                <a:pPr lvl="1" indent="-2286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𝑠𝑡𝑑</m:t>
                    </m:r>
                    <m:r>
                      <a:rPr lang="en-US" sz="2000" b="0" i="1" smtClean="0">
                        <a:latin typeface="Cambria Math" panose="02040503050406030204" pitchFamily="18" charset="0"/>
                      </a:rPr>
                      <m:t>= </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𝑁𝑝</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𝑝</m:t>
                            </m:r>
                          </m:e>
                        </m:d>
                      </m:e>
                    </m:rad>
                  </m:oMath>
                </a14:m>
                <a:endParaRPr lang="en-US" sz="2000" dirty="0"/>
              </a:p>
            </p:txBody>
          </p:sp>
        </mc:Choice>
        <mc:Fallback>
          <p:sp>
            <p:nvSpPr>
              <p:cNvPr id="3" name="Text Placeholder 2">
                <a:extLst>
                  <a:ext uri="{FF2B5EF4-FFF2-40B4-BE49-F238E27FC236}">
                    <a16:creationId xmlns:a16="http://schemas.microsoft.com/office/drawing/2014/main" id="{6D540CEA-B641-C043-AA79-C99A4B7FB11E}"/>
                  </a:ext>
                </a:extLst>
              </p:cNvPr>
              <p:cNvSpPr>
                <a:spLocks noGrp="1" noRot="1" noChangeAspect="1" noMove="1" noResize="1" noEditPoints="1" noAdjustHandles="1" noChangeArrowheads="1" noChangeShapeType="1" noTextEdit="1"/>
              </p:cNvSpPr>
              <p:nvPr>
                <p:ph type="body" idx="1"/>
              </p:nvPr>
            </p:nvSpPr>
            <p:spPr>
              <a:xfrm>
                <a:off x="838200" y="2057400"/>
                <a:ext cx="10515600" cy="3871762"/>
              </a:xfrm>
              <a:blipFill>
                <a:blip r:embed="rId2"/>
                <a:stretch>
                  <a:fillRect t="-1634"/>
                </a:stretch>
              </a:blipFill>
            </p:spPr>
            <p:txBody>
              <a:bodyPr/>
              <a:lstStyle/>
              <a:p>
                <a:r>
                  <a:rPr lang="en-US">
                    <a:noFill/>
                  </a:rPr>
                  <a:t> </a:t>
                </a:r>
              </a:p>
            </p:txBody>
          </p:sp>
        </mc:Fallback>
      </mc:AlternateContent>
    </p:spTree>
    <p:extLst>
      <p:ext uri="{BB962C8B-B14F-4D97-AF65-F5344CB8AC3E}">
        <p14:creationId xmlns:p14="http://schemas.microsoft.com/office/powerpoint/2010/main" val="4212994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FCEC9-8B15-6B48-BE60-39B3FB276983}"/>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Visualizing the distributions</a:t>
            </a:r>
          </a:p>
        </p:txBody>
      </p:sp>
      <p:sp>
        <p:nvSpPr>
          <p:cNvPr id="9" name="Text Placeholder 8">
            <a:extLst>
              <a:ext uri="{FF2B5EF4-FFF2-40B4-BE49-F238E27FC236}">
                <a16:creationId xmlns:a16="http://schemas.microsoft.com/office/drawing/2014/main" id="{301054FF-BF61-EE4B-BCEC-B72609F32CE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84854A17-36DD-F24A-927A-981DBE7817BE}"/>
              </a:ext>
            </a:extLst>
          </p:cNvPr>
          <p:cNvPicPr>
            <a:picLocks noChangeAspect="1"/>
          </p:cNvPicPr>
          <p:nvPr/>
        </p:nvPicPr>
        <p:blipFill>
          <a:blip r:embed="rId2"/>
          <a:stretch>
            <a:fillRect/>
          </a:stretch>
        </p:blipFill>
        <p:spPr>
          <a:xfrm>
            <a:off x="2279072" y="1957388"/>
            <a:ext cx="7627417" cy="4171563"/>
          </a:xfrm>
          <a:prstGeom prst="rect">
            <a:avLst/>
          </a:prstGeom>
        </p:spPr>
      </p:pic>
      <p:sp>
        <p:nvSpPr>
          <p:cNvPr id="11" name="Rectangle 10">
            <a:extLst>
              <a:ext uri="{FF2B5EF4-FFF2-40B4-BE49-F238E27FC236}">
                <a16:creationId xmlns:a16="http://schemas.microsoft.com/office/drawing/2014/main" id="{10D7B212-8747-9A45-A1E2-7BC8E2D17CA3}"/>
              </a:ext>
            </a:extLst>
          </p:cNvPr>
          <p:cNvSpPr/>
          <p:nvPr/>
        </p:nvSpPr>
        <p:spPr>
          <a:xfrm>
            <a:off x="2718486" y="3731741"/>
            <a:ext cx="1383957" cy="547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B379BA-1E83-1D48-8867-12721BB6FCEF}"/>
              </a:ext>
            </a:extLst>
          </p:cNvPr>
          <p:cNvSpPr/>
          <p:nvPr/>
        </p:nvSpPr>
        <p:spPr>
          <a:xfrm>
            <a:off x="7714735" y="3756517"/>
            <a:ext cx="1383957" cy="547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7DACBB-0FFE-1D4B-AFFE-070BF8FCC867}"/>
              </a:ext>
            </a:extLst>
          </p:cNvPr>
          <p:cNvSpPr/>
          <p:nvPr/>
        </p:nvSpPr>
        <p:spPr>
          <a:xfrm>
            <a:off x="4319776" y="2269173"/>
            <a:ext cx="1383957" cy="547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a:extLst>
              <a:ext uri="{FF2B5EF4-FFF2-40B4-BE49-F238E27FC236}">
                <a16:creationId xmlns:a16="http://schemas.microsoft.com/office/drawing/2014/main" id="{4ED1E560-2204-294B-AE8F-B4AED8121E87}"/>
              </a:ext>
            </a:extLst>
          </p:cNvPr>
          <p:cNvSpPr/>
          <p:nvPr/>
        </p:nvSpPr>
        <p:spPr>
          <a:xfrm>
            <a:off x="6329466" y="2020506"/>
            <a:ext cx="1383957" cy="796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0FAC64C-01F1-0847-B86F-0AFEE3F35A0C}"/>
              </a:ext>
            </a:extLst>
          </p:cNvPr>
          <p:cNvSpPr/>
          <p:nvPr/>
        </p:nvSpPr>
        <p:spPr>
          <a:xfrm>
            <a:off x="5286242" y="2471567"/>
            <a:ext cx="1485261" cy="796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D604146-0A21-8A46-BDAB-EB2A0EA336F6}"/>
              </a:ext>
            </a:extLst>
          </p:cNvPr>
          <p:cNvSpPr txBox="1"/>
          <p:nvPr/>
        </p:nvSpPr>
        <p:spPr>
          <a:xfrm>
            <a:off x="4592389" y="4733323"/>
            <a:ext cx="877741" cy="369332"/>
          </a:xfrm>
          <a:prstGeom prst="rect">
            <a:avLst/>
          </a:prstGeom>
          <a:noFill/>
        </p:spPr>
        <p:txBody>
          <a:bodyPr wrap="none" rtlCol="0">
            <a:spAutoFit/>
          </a:bodyPr>
          <a:lstStyle/>
          <a:p>
            <a:r>
              <a:rPr lang="en-US" dirty="0">
                <a:solidFill>
                  <a:schemeClr val="bg1"/>
                </a:solidFill>
              </a:rPr>
              <a:t>Control</a:t>
            </a:r>
          </a:p>
        </p:txBody>
      </p:sp>
      <p:sp>
        <p:nvSpPr>
          <p:cNvPr id="18" name="TextBox 17">
            <a:extLst>
              <a:ext uri="{FF2B5EF4-FFF2-40B4-BE49-F238E27FC236}">
                <a16:creationId xmlns:a16="http://schemas.microsoft.com/office/drawing/2014/main" id="{1155EF88-422C-1D43-A6AD-648A6CB0B9FF}"/>
              </a:ext>
            </a:extLst>
          </p:cNvPr>
          <p:cNvSpPr txBox="1"/>
          <p:nvPr/>
        </p:nvSpPr>
        <p:spPr>
          <a:xfrm>
            <a:off x="6246292" y="4733323"/>
            <a:ext cx="1262974" cy="369332"/>
          </a:xfrm>
          <a:prstGeom prst="rect">
            <a:avLst/>
          </a:prstGeom>
          <a:noFill/>
        </p:spPr>
        <p:txBody>
          <a:bodyPr wrap="none" rtlCol="0">
            <a:spAutoFit/>
          </a:bodyPr>
          <a:lstStyle/>
          <a:p>
            <a:r>
              <a:rPr lang="en-US" dirty="0">
                <a:solidFill>
                  <a:schemeClr val="bg1"/>
                </a:solidFill>
              </a:rPr>
              <a:t>Experiment</a:t>
            </a:r>
          </a:p>
        </p:txBody>
      </p:sp>
      <p:sp>
        <p:nvSpPr>
          <p:cNvPr id="19" name="TextBox 18">
            <a:extLst>
              <a:ext uri="{FF2B5EF4-FFF2-40B4-BE49-F238E27FC236}">
                <a16:creationId xmlns:a16="http://schemas.microsoft.com/office/drawing/2014/main" id="{0764D337-F423-0D49-A80B-0FF85F83FC76}"/>
              </a:ext>
            </a:extLst>
          </p:cNvPr>
          <p:cNvSpPr txBox="1"/>
          <p:nvPr/>
        </p:nvSpPr>
        <p:spPr>
          <a:xfrm>
            <a:off x="4802144" y="2516240"/>
            <a:ext cx="582724" cy="369332"/>
          </a:xfrm>
          <a:prstGeom prst="rect">
            <a:avLst/>
          </a:prstGeom>
          <a:noFill/>
        </p:spPr>
        <p:txBody>
          <a:bodyPr wrap="none" rtlCol="0">
            <a:spAutoFit/>
          </a:bodyPr>
          <a:lstStyle/>
          <a:p>
            <a:r>
              <a:rPr lang="en-US" dirty="0" err="1">
                <a:solidFill>
                  <a:schemeClr val="bg1"/>
                </a:solidFill>
              </a:rPr>
              <a:t>p</a:t>
            </a:r>
            <a:r>
              <a:rPr lang="en-US" baseline="-25000" dirty="0" err="1">
                <a:solidFill>
                  <a:schemeClr val="bg1"/>
                </a:solidFill>
              </a:rPr>
              <a:t>cont</a:t>
            </a:r>
            <a:endParaRPr lang="en-US" dirty="0">
              <a:solidFill>
                <a:schemeClr val="bg1"/>
              </a:solidFill>
            </a:endParaRPr>
          </a:p>
        </p:txBody>
      </p:sp>
      <p:sp>
        <p:nvSpPr>
          <p:cNvPr id="20" name="TextBox 19">
            <a:extLst>
              <a:ext uri="{FF2B5EF4-FFF2-40B4-BE49-F238E27FC236}">
                <a16:creationId xmlns:a16="http://schemas.microsoft.com/office/drawing/2014/main" id="{71A73EAE-8E07-834E-AABE-1CDAA1E42173}"/>
              </a:ext>
            </a:extLst>
          </p:cNvPr>
          <p:cNvSpPr txBox="1"/>
          <p:nvPr/>
        </p:nvSpPr>
        <p:spPr>
          <a:xfrm>
            <a:off x="6536141" y="2471567"/>
            <a:ext cx="579198" cy="369332"/>
          </a:xfrm>
          <a:prstGeom prst="rect">
            <a:avLst/>
          </a:prstGeom>
          <a:noFill/>
        </p:spPr>
        <p:txBody>
          <a:bodyPr wrap="none" rtlCol="0">
            <a:spAutoFit/>
          </a:bodyPr>
          <a:lstStyle/>
          <a:p>
            <a:r>
              <a:rPr lang="en-US" dirty="0" err="1">
                <a:solidFill>
                  <a:schemeClr val="bg1"/>
                </a:solidFill>
              </a:rPr>
              <a:t>p</a:t>
            </a:r>
            <a:r>
              <a:rPr lang="en-US" baseline="-25000" dirty="0" err="1">
                <a:solidFill>
                  <a:schemeClr val="bg1"/>
                </a:solidFill>
              </a:rPr>
              <a:t>expt</a:t>
            </a:r>
            <a:endParaRPr lang="en-US" dirty="0">
              <a:solidFill>
                <a:schemeClr val="bg1"/>
              </a:solidFill>
            </a:endParaRPr>
          </a:p>
        </p:txBody>
      </p:sp>
    </p:spTree>
    <p:extLst>
      <p:ext uri="{BB962C8B-B14F-4D97-AF65-F5344CB8AC3E}">
        <p14:creationId xmlns:p14="http://schemas.microsoft.com/office/powerpoint/2010/main" val="2214450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3BF00B-0864-5D45-9CD3-1B8B44400137}"/>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When </a:t>
            </a:r>
            <a:r>
              <a:rPr lang="en-US" sz="4400" i="1" dirty="0">
                <a:solidFill>
                  <a:schemeClr val="tx1"/>
                </a:solidFill>
              </a:rPr>
              <a:t>not</a:t>
            </a:r>
            <a:r>
              <a:rPr lang="en-US" sz="4400" dirty="0">
                <a:solidFill>
                  <a:schemeClr val="tx1"/>
                </a:solidFill>
              </a:rPr>
              <a:t> to use A/B testing..</a:t>
            </a:r>
          </a:p>
        </p:txBody>
      </p:sp>
      <p:sp>
        <p:nvSpPr>
          <p:cNvPr id="3" name="Text Placeholder 2">
            <a:extLst>
              <a:ext uri="{FF2B5EF4-FFF2-40B4-BE49-F238E27FC236}">
                <a16:creationId xmlns:a16="http://schemas.microsoft.com/office/drawing/2014/main" id="{0A25C275-735B-5E49-B944-ECE44F286780}"/>
              </a:ext>
            </a:extLst>
          </p:cNvPr>
          <p:cNvSpPr>
            <a:spLocks noGrp="1"/>
          </p:cNvSpPr>
          <p:nvPr>
            <p:ph type="body" idx="1"/>
          </p:nvPr>
        </p:nvSpPr>
        <p:spPr>
          <a:xfrm>
            <a:off x="838200" y="2057400"/>
            <a:ext cx="10515600" cy="3871762"/>
          </a:xfrm>
        </p:spPr>
        <p:txBody>
          <a:bodyPr vert="horz" lIns="91440" tIns="45720" rIns="91440" bIns="45720" rtlCol="0">
            <a:normAutofit/>
          </a:bodyPr>
          <a:lstStyle/>
          <a:p>
            <a:pPr indent="-228600">
              <a:spcBef>
                <a:spcPts val="600"/>
              </a:spcBef>
              <a:spcAft>
                <a:spcPts val="600"/>
              </a:spcAft>
              <a:buFont typeface="Arial" panose="020B0604020202020204" pitchFamily="34" charset="0"/>
              <a:buChar char="•"/>
            </a:pPr>
            <a:r>
              <a:rPr lang="en-US" sz="2400" dirty="0"/>
              <a:t>Testing entirely new experiences:</a:t>
            </a:r>
          </a:p>
          <a:p>
            <a:pPr lvl="1" indent="-228600">
              <a:spcBef>
                <a:spcPts val="600"/>
              </a:spcBef>
              <a:spcAft>
                <a:spcPts val="600"/>
              </a:spcAft>
              <a:buFont typeface="Arial" panose="020B0604020202020204" pitchFamily="34" charset="0"/>
              <a:buChar char="•"/>
            </a:pPr>
            <a:r>
              <a:rPr lang="en-US" sz="2000" dirty="0"/>
              <a:t>Complicated baseline for comparison</a:t>
            </a:r>
          </a:p>
          <a:p>
            <a:pPr lvl="1" indent="-228600">
              <a:spcBef>
                <a:spcPts val="600"/>
              </a:spcBef>
              <a:spcAft>
                <a:spcPts val="600"/>
              </a:spcAft>
              <a:buFont typeface="Arial" panose="020B0604020202020204" pitchFamily="34" charset="0"/>
              <a:buChar char="•"/>
            </a:pPr>
            <a:r>
              <a:rPr lang="en-US" sz="2000" dirty="0"/>
              <a:t>Need to account for time for users to get used to new experience, in order to measure plateaued experience</a:t>
            </a:r>
          </a:p>
          <a:p>
            <a:pPr marL="1333470" lvl="1" indent="-342900">
              <a:spcBef>
                <a:spcPts val="600"/>
              </a:spcBef>
              <a:spcAft>
                <a:spcPts val="600"/>
              </a:spcAft>
              <a:buFont typeface="Symbol" pitchFamily="2" charset="2"/>
              <a:buChar char="Þ"/>
            </a:pPr>
            <a:r>
              <a:rPr lang="en-US" sz="2000" dirty="0"/>
              <a:t>More difficult to make a robust decision</a:t>
            </a:r>
          </a:p>
          <a:p>
            <a:pPr marL="723885" indent="-342900">
              <a:spcBef>
                <a:spcPts val="600"/>
              </a:spcBef>
              <a:spcAft>
                <a:spcPts val="600"/>
              </a:spcAft>
            </a:pPr>
            <a:r>
              <a:rPr lang="en-US" sz="2400" dirty="0"/>
              <a:t>Long term conversions or experiences</a:t>
            </a:r>
          </a:p>
          <a:p>
            <a:pPr marL="1333470" lvl="1" indent="-342900">
              <a:spcBef>
                <a:spcPts val="600"/>
              </a:spcBef>
              <a:spcAft>
                <a:spcPts val="600"/>
              </a:spcAft>
            </a:pPr>
            <a:r>
              <a:rPr lang="en-US" sz="2000" dirty="0"/>
              <a:t>Will take much longer to reach statistical significance</a:t>
            </a:r>
          </a:p>
          <a:p>
            <a:pPr marL="723885" indent="-342900">
              <a:spcBef>
                <a:spcPts val="600"/>
              </a:spcBef>
              <a:spcAft>
                <a:spcPts val="600"/>
              </a:spcAft>
            </a:pPr>
            <a:r>
              <a:rPr lang="en-US" sz="2400" dirty="0"/>
              <a:t>Can’t tell you if you’re missing something</a:t>
            </a:r>
          </a:p>
        </p:txBody>
      </p:sp>
    </p:spTree>
    <p:extLst>
      <p:ext uri="{BB962C8B-B14F-4D97-AF65-F5344CB8AC3E}">
        <p14:creationId xmlns:p14="http://schemas.microsoft.com/office/powerpoint/2010/main" val="3034159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6437-D73A-4040-AC7D-86D30F42FEEA}"/>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Quiz! </a:t>
            </a:r>
            <a:r>
              <a:rPr lang="en-US" sz="4400" i="1" dirty="0">
                <a:solidFill>
                  <a:schemeClr val="tx1"/>
                </a:solidFill>
              </a:rPr>
              <a:t>When can you use A/B Testing?</a:t>
            </a:r>
            <a:endParaRPr lang="en-US" sz="4400" dirty="0">
              <a:solidFill>
                <a:schemeClr val="tx1"/>
              </a:solidFill>
            </a:endParaRPr>
          </a:p>
        </p:txBody>
      </p:sp>
      <p:sp>
        <p:nvSpPr>
          <p:cNvPr id="3" name="Text Placeholder 2">
            <a:extLst>
              <a:ext uri="{FF2B5EF4-FFF2-40B4-BE49-F238E27FC236}">
                <a16:creationId xmlns:a16="http://schemas.microsoft.com/office/drawing/2014/main" id="{10754D4B-635A-EC4B-BC6A-4389C43B7F06}"/>
              </a:ext>
            </a:extLst>
          </p:cNvPr>
          <p:cNvSpPr>
            <a:spLocks noGrp="1"/>
          </p:cNvSpPr>
          <p:nvPr>
            <p:ph type="body" idx="1"/>
          </p:nvPr>
        </p:nvSpPr>
        <p:spPr>
          <a:xfrm>
            <a:off x="838200" y="2057400"/>
            <a:ext cx="10515600" cy="3871762"/>
          </a:xfrm>
        </p:spPr>
        <p:txBody>
          <a:bodyPr vert="horz" lIns="91440" tIns="45720" rIns="91440" bIns="45720" rtlCol="0">
            <a:normAutofit fontScale="77500" lnSpcReduction="20000"/>
          </a:bodyPr>
          <a:lstStyle/>
          <a:p>
            <a:pPr indent="-228600">
              <a:lnSpc>
                <a:spcPct val="120000"/>
              </a:lnSpc>
              <a:spcBef>
                <a:spcPts val="600"/>
              </a:spcBef>
              <a:spcAft>
                <a:spcPts val="600"/>
              </a:spcAft>
              <a:buFont typeface="Arial" panose="020B0604020202020204" pitchFamily="34" charset="0"/>
              <a:buChar char="•"/>
            </a:pPr>
            <a:r>
              <a:rPr lang="en-US" sz="2400" dirty="0"/>
              <a:t>Online shopping company</a:t>
            </a:r>
          </a:p>
          <a:p>
            <a:pPr lvl="1" indent="-228600">
              <a:lnSpc>
                <a:spcPct val="120000"/>
              </a:lnSpc>
              <a:spcBef>
                <a:spcPts val="600"/>
              </a:spcBef>
              <a:spcAft>
                <a:spcPts val="600"/>
              </a:spcAft>
              <a:buFont typeface="Arial" panose="020B0604020202020204" pitchFamily="34" charset="0"/>
              <a:buChar char="•"/>
            </a:pPr>
            <a:r>
              <a:rPr lang="en-US" sz="2000" dirty="0"/>
              <a:t>Is my site complete? Am I offering all the products that users are looking for?</a:t>
            </a:r>
          </a:p>
          <a:p>
            <a:pPr indent="-228600">
              <a:lnSpc>
                <a:spcPct val="120000"/>
              </a:lnSpc>
              <a:spcBef>
                <a:spcPts val="600"/>
              </a:spcBef>
              <a:spcAft>
                <a:spcPts val="600"/>
              </a:spcAft>
              <a:buFont typeface="Arial" panose="020B0604020202020204" pitchFamily="34" charset="0"/>
              <a:buChar char="•"/>
            </a:pPr>
            <a:r>
              <a:rPr lang="en-US" sz="2400" dirty="0"/>
              <a:t>Movie recommendation site</a:t>
            </a:r>
          </a:p>
          <a:p>
            <a:pPr lvl="1" indent="-228600">
              <a:lnSpc>
                <a:spcPct val="120000"/>
              </a:lnSpc>
              <a:spcBef>
                <a:spcPts val="600"/>
              </a:spcBef>
              <a:spcAft>
                <a:spcPts val="600"/>
              </a:spcAft>
              <a:buFont typeface="Arial" panose="020B0604020202020204" pitchFamily="34" charset="0"/>
              <a:buChar char="•"/>
            </a:pPr>
            <a:r>
              <a:rPr lang="en-US" sz="2000" dirty="0"/>
              <a:t>Could a new ranking algorithm impact which movies users watch?</a:t>
            </a:r>
          </a:p>
          <a:p>
            <a:pPr indent="-228600">
              <a:lnSpc>
                <a:spcPct val="120000"/>
              </a:lnSpc>
              <a:spcBef>
                <a:spcPts val="600"/>
              </a:spcBef>
              <a:spcAft>
                <a:spcPts val="600"/>
              </a:spcAft>
              <a:buFont typeface="Arial" panose="020B0604020202020204" pitchFamily="34" charset="0"/>
              <a:buChar char="•"/>
            </a:pPr>
            <a:r>
              <a:rPr lang="en-US" sz="2400" dirty="0"/>
              <a:t>Change backend infrastructure </a:t>
            </a:r>
          </a:p>
          <a:p>
            <a:pPr lvl="1" indent="-228600">
              <a:lnSpc>
                <a:spcPct val="120000"/>
              </a:lnSpc>
              <a:spcBef>
                <a:spcPts val="600"/>
              </a:spcBef>
              <a:spcAft>
                <a:spcPts val="600"/>
              </a:spcAft>
              <a:buFont typeface="Arial" panose="020B0604020202020204" pitchFamily="34" charset="0"/>
              <a:buChar char="•"/>
            </a:pPr>
            <a:r>
              <a:rPr lang="en-US" sz="1600" dirty="0"/>
              <a:t>Could page load time, results users see, </a:t>
            </a:r>
            <a:r>
              <a:rPr lang="en-US" sz="1600" dirty="0" err="1"/>
              <a:t>etc</a:t>
            </a:r>
            <a:r>
              <a:rPr lang="en-US" sz="1600" dirty="0"/>
              <a:t> impact user behavior?</a:t>
            </a:r>
          </a:p>
          <a:p>
            <a:pPr indent="-228600">
              <a:lnSpc>
                <a:spcPct val="120000"/>
              </a:lnSpc>
              <a:spcBef>
                <a:spcPts val="600"/>
              </a:spcBef>
              <a:spcAft>
                <a:spcPts val="600"/>
              </a:spcAft>
              <a:buFont typeface="Arial" panose="020B0604020202020204" pitchFamily="34" charset="0"/>
              <a:buChar char="•"/>
            </a:pPr>
            <a:r>
              <a:rPr lang="en-US" sz="2400" dirty="0"/>
              <a:t>Update brand, including main logo</a:t>
            </a:r>
          </a:p>
          <a:p>
            <a:pPr lvl="1" indent="-228600">
              <a:lnSpc>
                <a:spcPct val="120000"/>
              </a:lnSpc>
              <a:spcBef>
                <a:spcPts val="600"/>
              </a:spcBef>
              <a:spcAft>
                <a:spcPts val="600"/>
              </a:spcAft>
              <a:buFont typeface="Arial" panose="020B0604020202020204" pitchFamily="34" charset="0"/>
              <a:buChar char="•"/>
            </a:pPr>
            <a:r>
              <a:rPr lang="en-US" sz="1600" dirty="0"/>
              <a:t>Does this affect user behavior?</a:t>
            </a:r>
          </a:p>
          <a:p>
            <a:pPr indent="-228600">
              <a:lnSpc>
                <a:spcPct val="120000"/>
              </a:lnSpc>
              <a:spcBef>
                <a:spcPts val="600"/>
              </a:spcBef>
              <a:spcAft>
                <a:spcPts val="600"/>
              </a:spcAft>
              <a:buFont typeface="Arial" panose="020B0604020202020204" pitchFamily="34" charset="0"/>
              <a:buChar char="•"/>
            </a:pPr>
            <a:r>
              <a:rPr lang="en-US" sz="2400" dirty="0"/>
              <a:t>Change layout of ‘home’ page (wording, colors, information, </a:t>
            </a:r>
            <a:r>
              <a:rPr lang="en-US" sz="2400" dirty="0" err="1"/>
              <a:t>etc</a:t>
            </a:r>
            <a:r>
              <a:rPr lang="en-US" sz="2400" dirty="0"/>
              <a:t>)</a:t>
            </a:r>
          </a:p>
          <a:p>
            <a:pPr indent="-228600">
              <a:lnSpc>
                <a:spcPct val="120000"/>
              </a:lnSpc>
              <a:spcBef>
                <a:spcPts val="600"/>
              </a:spcBef>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251687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963AF-DE6D-9C47-9A0F-3A9CECBEFF52}"/>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Overview</a:t>
            </a:r>
          </a:p>
        </p:txBody>
      </p:sp>
      <p:sp>
        <p:nvSpPr>
          <p:cNvPr id="3" name="Text Placeholder 2">
            <a:extLst>
              <a:ext uri="{FF2B5EF4-FFF2-40B4-BE49-F238E27FC236}">
                <a16:creationId xmlns:a16="http://schemas.microsoft.com/office/drawing/2014/main" id="{15D315D3-DFF9-8D44-B0EF-C13B5AB5C189}"/>
              </a:ext>
            </a:extLst>
          </p:cNvPr>
          <p:cNvSpPr>
            <a:spLocks noGrp="1"/>
          </p:cNvSpPr>
          <p:nvPr>
            <p:ph type="body" idx="1"/>
          </p:nvPr>
        </p:nvSpPr>
        <p:spPr>
          <a:xfrm>
            <a:off x="838200" y="2057400"/>
            <a:ext cx="10515600" cy="4184374"/>
          </a:xfrm>
        </p:spPr>
        <p:txBody>
          <a:bodyPr vert="horz" lIns="91440" tIns="45720" rIns="91440" bIns="45720" rtlCol="0">
            <a:normAutofit/>
          </a:bodyPr>
          <a:lstStyle/>
          <a:p>
            <a:pPr marL="380985" indent="0">
              <a:spcBef>
                <a:spcPts val="600"/>
              </a:spcBef>
              <a:spcAft>
                <a:spcPts val="600"/>
              </a:spcAft>
              <a:buNone/>
            </a:pPr>
            <a:r>
              <a:rPr lang="en-US" sz="2000" i="1" dirty="0"/>
              <a:t>A general methodology to test a new product or feature.</a:t>
            </a:r>
          </a:p>
          <a:p>
            <a:pPr marL="380985" indent="0">
              <a:spcBef>
                <a:spcPts val="600"/>
              </a:spcBef>
              <a:spcAft>
                <a:spcPts val="600"/>
              </a:spcAft>
              <a:buNone/>
            </a:pPr>
            <a:endParaRPr lang="en-US" sz="2000" dirty="0"/>
          </a:p>
          <a:p>
            <a:pPr marL="838185" indent="-457200">
              <a:spcBef>
                <a:spcPts val="600"/>
              </a:spcBef>
              <a:spcAft>
                <a:spcPts val="600"/>
              </a:spcAft>
              <a:buFont typeface="+mj-lt"/>
              <a:buAutoNum type="arabicPeriod"/>
            </a:pPr>
            <a:r>
              <a:rPr lang="en-US" sz="2000" dirty="0"/>
              <a:t>Design</a:t>
            </a:r>
          </a:p>
          <a:p>
            <a:pPr marL="1333470" lvl="1" indent="-342900">
              <a:spcBef>
                <a:spcPts val="600"/>
              </a:spcBef>
              <a:spcAft>
                <a:spcPts val="600"/>
              </a:spcAft>
            </a:pPr>
            <a:r>
              <a:rPr lang="en-US" sz="1800" dirty="0"/>
              <a:t>Choose metric(s), choose significance levels, divide users and plan test</a:t>
            </a:r>
          </a:p>
          <a:p>
            <a:pPr marL="895335" indent="-514350">
              <a:spcBef>
                <a:spcPts val="600"/>
              </a:spcBef>
              <a:spcAft>
                <a:spcPts val="600"/>
              </a:spcAft>
              <a:buFont typeface="+mj-lt"/>
              <a:buAutoNum type="arabicPeriod"/>
            </a:pPr>
            <a:r>
              <a:rPr lang="en-US" sz="2000" dirty="0"/>
              <a:t>Run test</a:t>
            </a:r>
          </a:p>
          <a:p>
            <a:pPr marL="895335" indent="-514350">
              <a:spcBef>
                <a:spcPts val="600"/>
              </a:spcBef>
              <a:spcAft>
                <a:spcPts val="600"/>
              </a:spcAft>
              <a:buFont typeface="+mj-lt"/>
              <a:buAutoNum type="arabicPeriod"/>
            </a:pPr>
            <a:r>
              <a:rPr lang="en-US" sz="2000" dirty="0"/>
              <a:t>Analyze results</a:t>
            </a:r>
          </a:p>
          <a:p>
            <a:pPr marL="1504920" lvl="1" indent="-514350">
              <a:spcBef>
                <a:spcPts val="600"/>
              </a:spcBef>
              <a:spcAft>
                <a:spcPts val="600"/>
              </a:spcAft>
            </a:pPr>
            <a:r>
              <a:rPr lang="en-US" sz="1800" dirty="0"/>
              <a:t>Hypothesis testing</a:t>
            </a:r>
          </a:p>
          <a:p>
            <a:pPr marL="895335" indent="-514350">
              <a:spcBef>
                <a:spcPts val="600"/>
              </a:spcBef>
              <a:spcAft>
                <a:spcPts val="600"/>
              </a:spcAft>
              <a:buFont typeface="+mj-lt"/>
              <a:buAutoNum type="arabicPeriod"/>
            </a:pPr>
            <a:r>
              <a:rPr lang="en-US" sz="2000" dirty="0"/>
              <a:t>Determine which version of the feature or product is ‘better’.</a:t>
            </a:r>
          </a:p>
          <a:p>
            <a:pPr marL="723885" indent="-342900">
              <a:spcBef>
                <a:spcPts val="600"/>
              </a:spcBef>
              <a:spcAft>
                <a:spcPts val="600"/>
              </a:spcAft>
              <a:buFontTx/>
              <a:buChar char="-"/>
            </a:pPr>
            <a:endParaRPr lang="en-US" sz="2000" dirty="0"/>
          </a:p>
        </p:txBody>
      </p:sp>
      <p:sp>
        <p:nvSpPr>
          <p:cNvPr id="4" name="Rectangle 3">
            <a:extLst>
              <a:ext uri="{FF2B5EF4-FFF2-40B4-BE49-F238E27FC236}">
                <a16:creationId xmlns:a16="http://schemas.microsoft.com/office/drawing/2014/main" id="{F89A88A1-3DD9-8943-AF8B-E76BD2EB65A3}"/>
              </a:ext>
            </a:extLst>
          </p:cNvPr>
          <p:cNvSpPr/>
          <p:nvPr/>
        </p:nvSpPr>
        <p:spPr>
          <a:xfrm>
            <a:off x="838200" y="2792394"/>
            <a:ext cx="10648950" cy="3300262"/>
          </a:xfrm>
          <a:prstGeom prst="rect">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5C73FD-BB32-F04B-8BAC-F4908FD54C88}"/>
              </a:ext>
            </a:extLst>
          </p:cNvPr>
          <p:cNvPicPr>
            <a:picLocks noChangeAspect="1"/>
          </p:cNvPicPr>
          <p:nvPr/>
        </p:nvPicPr>
        <p:blipFill rotWithShape="1">
          <a:blip r:embed="rId2"/>
          <a:srcRect l="11188" r="13313"/>
          <a:stretch/>
        </p:blipFill>
        <p:spPr>
          <a:xfrm>
            <a:off x="7632382" y="646823"/>
            <a:ext cx="3721418" cy="2621129"/>
          </a:xfrm>
          <a:prstGeom prst="rect">
            <a:avLst/>
          </a:prstGeom>
        </p:spPr>
      </p:pic>
    </p:spTree>
    <p:extLst>
      <p:ext uri="{BB962C8B-B14F-4D97-AF65-F5344CB8AC3E}">
        <p14:creationId xmlns:p14="http://schemas.microsoft.com/office/powerpoint/2010/main" val="253190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3B98DB8-84E4-46A4-858D-32C274A117B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BE2F57-2CFF-204B-961D-5E8B15FFADC0}"/>
              </a:ext>
            </a:extLst>
          </p:cNvPr>
          <p:cNvPicPr>
            <a:picLocks noChangeAspect="1"/>
          </p:cNvPicPr>
          <p:nvPr/>
        </p:nvPicPr>
        <p:blipFill>
          <a:blip r:embed="rId2"/>
          <a:stretch>
            <a:fillRect/>
          </a:stretch>
        </p:blipFill>
        <p:spPr>
          <a:xfrm>
            <a:off x="7901446" y="495622"/>
            <a:ext cx="2162714" cy="2162714"/>
          </a:xfrm>
          <a:prstGeom prst="rect">
            <a:avLst/>
          </a:prstGeom>
        </p:spPr>
      </p:pic>
      <p:pic>
        <p:nvPicPr>
          <p:cNvPr id="5" name="Picture 4">
            <a:extLst>
              <a:ext uri="{FF2B5EF4-FFF2-40B4-BE49-F238E27FC236}">
                <a16:creationId xmlns:a16="http://schemas.microsoft.com/office/drawing/2014/main" id="{A6084CD2-D855-C949-BBBA-51CCF4CF1F4F}"/>
              </a:ext>
            </a:extLst>
          </p:cNvPr>
          <p:cNvPicPr>
            <a:picLocks noChangeAspect="1"/>
          </p:cNvPicPr>
          <p:nvPr/>
        </p:nvPicPr>
        <p:blipFill>
          <a:blip r:embed="rId3"/>
          <a:stretch>
            <a:fillRect/>
          </a:stretch>
        </p:blipFill>
        <p:spPr>
          <a:xfrm>
            <a:off x="9629523" y="2499312"/>
            <a:ext cx="2408664" cy="1602857"/>
          </a:xfrm>
          <a:prstGeom prst="rect">
            <a:avLst/>
          </a:prstGeom>
        </p:spPr>
      </p:pic>
      <p:sp>
        <p:nvSpPr>
          <p:cNvPr id="2" name="Title 1">
            <a:extLst>
              <a:ext uri="{FF2B5EF4-FFF2-40B4-BE49-F238E27FC236}">
                <a16:creationId xmlns:a16="http://schemas.microsoft.com/office/drawing/2014/main" id="{ADFAC8BC-D877-3E41-B357-3435BF7BA261}"/>
              </a:ext>
            </a:extLst>
          </p:cNvPr>
          <p:cNvSpPr>
            <a:spLocks noGrp="1"/>
          </p:cNvSpPr>
          <p:nvPr>
            <p:ph type="title"/>
          </p:nvPr>
        </p:nvSpPr>
        <p:spPr>
          <a:xfrm>
            <a:off x="821516" y="640263"/>
            <a:ext cx="6204984" cy="1344975"/>
          </a:xfrm>
        </p:spPr>
        <p:txBody>
          <a:bodyPr vert="horz" lIns="91440" tIns="45720" rIns="91440" bIns="45720" rtlCol="0" anchor="ctr">
            <a:normAutofit/>
          </a:bodyPr>
          <a:lstStyle/>
          <a:p>
            <a:pPr>
              <a:spcBef>
                <a:spcPct val="0"/>
              </a:spcBef>
            </a:pPr>
            <a:r>
              <a:rPr lang="en-US" sz="4000" dirty="0">
                <a:solidFill>
                  <a:schemeClr val="tx1"/>
                </a:solidFill>
              </a:rPr>
              <a:t>Examples</a:t>
            </a:r>
          </a:p>
        </p:txBody>
      </p:sp>
      <p:sp>
        <p:nvSpPr>
          <p:cNvPr id="3" name="Text Placeholder 2">
            <a:extLst>
              <a:ext uri="{FF2B5EF4-FFF2-40B4-BE49-F238E27FC236}">
                <a16:creationId xmlns:a16="http://schemas.microsoft.com/office/drawing/2014/main" id="{DF4F8107-72A3-AB44-96C2-DD3D83A4B4C9}"/>
              </a:ext>
            </a:extLst>
          </p:cNvPr>
          <p:cNvSpPr>
            <a:spLocks noGrp="1"/>
          </p:cNvSpPr>
          <p:nvPr>
            <p:ph type="body" idx="1"/>
          </p:nvPr>
        </p:nvSpPr>
        <p:spPr>
          <a:xfrm>
            <a:off x="821514" y="2121762"/>
            <a:ext cx="6689615" cy="3626917"/>
          </a:xfrm>
        </p:spPr>
        <p:txBody>
          <a:bodyPr vert="horz" lIns="91440" tIns="45720" rIns="91440" bIns="45720" rtlCol="0">
            <a:normAutofit/>
          </a:bodyPr>
          <a:lstStyle/>
          <a:p>
            <a:pPr indent="-228600">
              <a:spcBef>
                <a:spcPts val="600"/>
              </a:spcBef>
              <a:spcAft>
                <a:spcPts val="600"/>
              </a:spcAft>
              <a:buFont typeface="Arial" panose="020B0604020202020204" pitchFamily="34" charset="0"/>
              <a:buChar char="•"/>
            </a:pPr>
            <a:r>
              <a:rPr lang="en-US" sz="2000" dirty="0"/>
              <a:t>Amazon: </a:t>
            </a:r>
          </a:p>
          <a:p>
            <a:pPr lvl="1" indent="-228600">
              <a:spcBef>
                <a:spcPts val="600"/>
              </a:spcBef>
              <a:spcAft>
                <a:spcPts val="600"/>
              </a:spcAft>
              <a:buFont typeface="Arial" panose="020B0604020202020204" pitchFamily="34" charset="0"/>
              <a:buChar char="•"/>
            </a:pPr>
            <a:r>
              <a:rPr lang="en-US" sz="1800" dirty="0"/>
              <a:t>100ms increase in page load time decreased sales by 1%</a:t>
            </a:r>
          </a:p>
          <a:p>
            <a:pPr indent="-228600">
              <a:spcBef>
                <a:spcPts val="600"/>
              </a:spcBef>
              <a:spcAft>
                <a:spcPts val="600"/>
              </a:spcAft>
              <a:buFont typeface="Arial" panose="020B0604020202020204" pitchFamily="34" charset="0"/>
              <a:buChar char="•"/>
            </a:pPr>
            <a:r>
              <a:rPr lang="en-US" sz="2000" dirty="0"/>
              <a:t>Google: </a:t>
            </a:r>
          </a:p>
          <a:p>
            <a:pPr lvl="1" indent="-228600">
              <a:spcBef>
                <a:spcPts val="600"/>
              </a:spcBef>
              <a:spcAft>
                <a:spcPts val="600"/>
              </a:spcAft>
              <a:buFont typeface="Arial" panose="020B0604020202020204" pitchFamily="34" charset="0"/>
              <a:buChar char="•"/>
            </a:pPr>
            <a:r>
              <a:rPr lang="en-US" sz="1800" dirty="0"/>
              <a:t>Tested 41 different shades of blue</a:t>
            </a:r>
          </a:p>
          <a:p>
            <a:pPr indent="-228600">
              <a:spcBef>
                <a:spcPts val="600"/>
              </a:spcBef>
              <a:spcAft>
                <a:spcPts val="600"/>
              </a:spcAft>
              <a:buFont typeface="Arial" panose="020B0604020202020204" pitchFamily="34" charset="0"/>
              <a:buChar char="•"/>
            </a:pPr>
            <a:r>
              <a:rPr lang="en-US" sz="2000" dirty="0"/>
              <a:t>LinkedIn</a:t>
            </a:r>
          </a:p>
          <a:p>
            <a:pPr lvl="1" indent="-228600">
              <a:spcBef>
                <a:spcPts val="600"/>
              </a:spcBef>
              <a:spcAft>
                <a:spcPts val="600"/>
              </a:spcAft>
              <a:buFont typeface="Arial" panose="020B0604020202020204" pitchFamily="34" charset="0"/>
              <a:buChar char="•"/>
            </a:pPr>
            <a:r>
              <a:rPr lang="en-US" sz="1800" dirty="0"/>
              <a:t>Ranking changes: news article vs add new contacts</a:t>
            </a:r>
          </a:p>
          <a:p>
            <a:pPr indent="-228600">
              <a:spcBef>
                <a:spcPts val="600"/>
              </a:spcBef>
              <a:spcAft>
                <a:spcPts val="600"/>
              </a:spcAft>
              <a:buFont typeface="Arial" panose="020B0604020202020204" pitchFamily="34" charset="0"/>
              <a:buChar char="•"/>
            </a:pPr>
            <a:endParaRPr lang="en-US" sz="2000" dirty="0"/>
          </a:p>
        </p:txBody>
      </p:sp>
      <p:pic>
        <p:nvPicPr>
          <p:cNvPr id="7" name="Picture 6">
            <a:extLst>
              <a:ext uri="{FF2B5EF4-FFF2-40B4-BE49-F238E27FC236}">
                <a16:creationId xmlns:a16="http://schemas.microsoft.com/office/drawing/2014/main" id="{FC2E2E89-2CB1-8F48-B492-0547F3CC6F0B}"/>
              </a:ext>
            </a:extLst>
          </p:cNvPr>
          <p:cNvPicPr>
            <a:picLocks noChangeAspect="1"/>
          </p:cNvPicPr>
          <p:nvPr/>
        </p:nvPicPr>
        <p:blipFill>
          <a:blip r:embed="rId4"/>
          <a:stretch>
            <a:fillRect/>
          </a:stretch>
        </p:blipFill>
        <p:spPr>
          <a:xfrm>
            <a:off x="8125158" y="4261193"/>
            <a:ext cx="1715290" cy="1715290"/>
          </a:xfrm>
          <a:prstGeom prst="rect">
            <a:avLst/>
          </a:prstGeom>
        </p:spPr>
      </p:pic>
    </p:spTree>
    <p:extLst>
      <p:ext uri="{BB962C8B-B14F-4D97-AF65-F5344CB8AC3E}">
        <p14:creationId xmlns:p14="http://schemas.microsoft.com/office/powerpoint/2010/main" val="170056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75711-83C2-A048-AA3D-1C43642B10FF}"/>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Examples outside of web/business</a:t>
            </a:r>
          </a:p>
        </p:txBody>
      </p:sp>
      <p:sp>
        <p:nvSpPr>
          <p:cNvPr id="3" name="Text Placeholder 2">
            <a:extLst>
              <a:ext uri="{FF2B5EF4-FFF2-40B4-BE49-F238E27FC236}">
                <a16:creationId xmlns:a16="http://schemas.microsoft.com/office/drawing/2014/main" id="{78197C95-E390-544F-8E47-275082E861E0}"/>
              </a:ext>
            </a:extLst>
          </p:cNvPr>
          <p:cNvSpPr>
            <a:spLocks noGrp="1"/>
          </p:cNvSpPr>
          <p:nvPr>
            <p:ph type="body" idx="1"/>
          </p:nvPr>
        </p:nvSpPr>
        <p:spPr>
          <a:xfrm>
            <a:off x="838200" y="2057400"/>
            <a:ext cx="5542722" cy="3747052"/>
          </a:xfrm>
        </p:spPr>
        <p:txBody>
          <a:bodyPr vert="horz" lIns="91440" tIns="45720" rIns="91440" bIns="45720" rtlCol="0">
            <a:normAutofit/>
          </a:bodyPr>
          <a:lstStyle/>
          <a:p>
            <a:pPr indent="-228600">
              <a:spcBef>
                <a:spcPts val="600"/>
              </a:spcBef>
              <a:spcAft>
                <a:spcPts val="600"/>
              </a:spcAft>
              <a:buFont typeface="Arial" panose="020B0604020202020204" pitchFamily="34" charset="0"/>
              <a:buChar char="•"/>
            </a:pPr>
            <a:r>
              <a:rPr lang="en-US" sz="2400" dirty="0"/>
              <a:t>Agriculture</a:t>
            </a:r>
          </a:p>
          <a:p>
            <a:pPr lvl="1" indent="-228600">
              <a:spcBef>
                <a:spcPts val="600"/>
              </a:spcBef>
              <a:spcAft>
                <a:spcPts val="600"/>
              </a:spcAft>
              <a:buFont typeface="Arial" panose="020B0604020202020204" pitchFamily="34" charset="0"/>
              <a:buChar char="•"/>
            </a:pPr>
            <a:r>
              <a:rPr lang="en-US" sz="2000" dirty="0"/>
              <a:t>Divide land in sections and test what works better for different crops</a:t>
            </a:r>
          </a:p>
          <a:p>
            <a:pPr indent="-228600">
              <a:spcBef>
                <a:spcPts val="600"/>
              </a:spcBef>
              <a:spcAft>
                <a:spcPts val="600"/>
              </a:spcAft>
              <a:buFont typeface="Arial" panose="020B0604020202020204" pitchFamily="34" charset="0"/>
              <a:buChar char="•"/>
            </a:pPr>
            <a:r>
              <a:rPr lang="en-US" sz="2400" dirty="0"/>
              <a:t>Medicine</a:t>
            </a:r>
          </a:p>
          <a:p>
            <a:pPr lvl="1" indent="-228600">
              <a:spcBef>
                <a:spcPts val="600"/>
              </a:spcBef>
              <a:spcAft>
                <a:spcPts val="600"/>
              </a:spcAft>
              <a:buFont typeface="Arial" panose="020B0604020202020204" pitchFamily="34" charset="0"/>
              <a:buChar char="•"/>
            </a:pPr>
            <a:r>
              <a:rPr lang="en-US" sz="2000" dirty="0"/>
              <a:t>Clinical trials. Determine whether a new drug is effective or not.</a:t>
            </a:r>
          </a:p>
        </p:txBody>
      </p:sp>
      <p:pic>
        <p:nvPicPr>
          <p:cNvPr id="7" name="Picture 6">
            <a:extLst>
              <a:ext uri="{FF2B5EF4-FFF2-40B4-BE49-F238E27FC236}">
                <a16:creationId xmlns:a16="http://schemas.microsoft.com/office/drawing/2014/main" id="{E59D2BA3-AA06-514A-A094-A6F6E89F62B4}"/>
              </a:ext>
            </a:extLst>
          </p:cNvPr>
          <p:cNvPicPr>
            <a:picLocks noChangeAspect="1"/>
          </p:cNvPicPr>
          <p:nvPr/>
        </p:nvPicPr>
        <p:blipFill>
          <a:blip r:embed="rId3"/>
          <a:stretch>
            <a:fillRect/>
          </a:stretch>
        </p:blipFill>
        <p:spPr>
          <a:xfrm>
            <a:off x="6547756" y="2057400"/>
            <a:ext cx="4677229" cy="2640371"/>
          </a:xfrm>
          <a:prstGeom prst="rect">
            <a:avLst/>
          </a:prstGeom>
        </p:spPr>
      </p:pic>
    </p:spTree>
    <p:extLst>
      <p:ext uri="{BB962C8B-B14F-4D97-AF65-F5344CB8AC3E}">
        <p14:creationId xmlns:p14="http://schemas.microsoft.com/office/powerpoint/2010/main" val="818309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DB262-B7E8-ED47-AD79-4130089E695C}"/>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Example</a:t>
            </a:r>
          </a:p>
        </p:txBody>
      </p:sp>
      <p:sp>
        <p:nvSpPr>
          <p:cNvPr id="3" name="Text Placeholder 2">
            <a:extLst>
              <a:ext uri="{FF2B5EF4-FFF2-40B4-BE49-F238E27FC236}">
                <a16:creationId xmlns:a16="http://schemas.microsoft.com/office/drawing/2014/main" id="{EAF019FA-9607-7345-B027-B409BD8156DB}"/>
              </a:ext>
            </a:extLst>
          </p:cNvPr>
          <p:cNvSpPr>
            <a:spLocks noGrp="1"/>
          </p:cNvSpPr>
          <p:nvPr>
            <p:ph type="body" idx="1"/>
          </p:nvPr>
        </p:nvSpPr>
        <p:spPr>
          <a:xfrm>
            <a:off x="838200" y="2057400"/>
            <a:ext cx="11032236" cy="3871762"/>
          </a:xfrm>
        </p:spPr>
        <p:txBody>
          <a:bodyPr vert="horz" lIns="91440" tIns="45720" rIns="91440" bIns="45720" rtlCol="0">
            <a:normAutofit/>
          </a:bodyPr>
          <a:lstStyle/>
          <a:p>
            <a:pPr indent="-228600">
              <a:buFont typeface="Arial" panose="020B0604020202020204" pitchFamily="34" charset="0"/>
              <a:buChar char="•"/>
            </a:pPr>
            <a:r>
              <a:rPr lang="en-US" sz="2400" dirty="0"/>
              <a:t>Does changing the style of a button impact the number of users that click it? </a:t>
            </a:r>
          </a:p>
        </p:txBody>
      </p:sp>
      <p:pic>
        <p:nvPicPr>
          <p:cNvPr id="4" name="Picture 3">
            <a:extLst>
              <a:ext uri="{FF2B5EF4-FFF2-40B4-BE49-F238E27FC236}">
                <a16:creationId xmlns:a16="http://schemas.microsoft.com/office/drawing/2014/main" id="{4627EA77-F34A-5841-8758-60D9F2DA8E71}"/>
              </a:ext>
            </a:extLst>
          </p:cNvPr>
          <p:cNvPicPr>
            <a:picLocks noChangeAspect="1"/>
          </p:cNvPicPr>
          <p:nvPr/>
        </p:nvPicPr>
        <p:blipFill rotWithShape="1">
          <a:blip r:embed="rId3"/>
          <a:srcRect l="5723" r="50500"/>
          <a:stretch/>
        </p:blipFill>
        <p:spPr>
          <a:xfrm>
            <a:off x="3311807" y="3198710"/>
            <a:ext cx="2624615" cy="2614261"/>
          </a:xfrm>
          <a:prstGeom prst="rect">
            <a:avLst/>
          </a:prstGeom>
        </p:spPr>
      </p:pic>
      <p:pic>
        <p:nvPicPr>
          <p:cNvPr id="9" name="Picture 8">
            <a:extLst>
              <a:ext uri="{FF2B5EF4-FFF2-40B4-BE49-F238E27FC236}">
                <a16:creationId xmlns:a16="http://schemas.microsoft.com/office/drawing/2014/main" id="{E122DF59-15F6-E843-BEA4-20F6154E3C63}"/>
              </a:ext>
            </a:extLst>
          </p:cNvPr>
          <p:cNvPicPr>
            <a:picLocks noChangeAspect="1"/>
          </p:cNvPicPr>
          <p:nvPr/>
        </p:nvPicPr>
        <p:blipFill rotWithShape="1">
          <a:blip r:embed="rId3"/>
          <a:srcRect l="4865" r="50499"/>
          <a:stretch/>
        </p:blipFill>
        <p:spPr>
          <a:xfrm>
            <a:off x="5563751" y="3198710"/>
            <a:ext cx="2676060" cy="2614261"/>
          </a:xfrm>
          <a:prstGeom prst="rect">
            <a:avLst/>
          </a:prstGeom>
        </p:spPr>
      </p:pic>
      <p:pic>
        <p:nvPicPr>
          <p:cNvPr id="6" name="Picture 5">
            <a:extLst>
              <a:ext uri="{FF2B5EF4-FFF2-40B4-BE49-F238E27FC236}">
                <a16:creationId xmlns:a16="http://schemas.microsoft.com/office/drawing/2014/main" id="{0D588678-860A-6846-8206-08EC1AB52FD2}"/>
              </a:ext>
            </a:extLst>
          </p:cNvPr>
          <p:cNvPicPr>
            <a:picLocks noChangeAspect="1"/>
          </p:cNvPicPr>
          <p:nvPr/>
        </p:nvPicPr>
        <p:blipFill rotWithShape="1">
          <a:blip r:embed="rId3"/>
          <a:srcRect l="55135" t="13393" r="12814" b="25055"/>
          <a:stretch/>
        </p:blipFill>
        <p:spPr>
          <a:xfrm>
            <a:off x="6096000" y="3573551"/>
            <a:ext cx="1921592" cy="1609138"/>
          </a:xfrm>
          <a:prstGeom prst="rect">
            <a:avLst/>
          </a:prstGeom>
        </p:spPr>
      </p:pic>
      <p:sp>
        <p:nvSpPr>
          <p:cNvPr id="10" name="TextBox 9">
            <a:extLst>
              <a:ext uri="{FF2B5EF4-FFF2-40B4-BE49-F238E27FC236}">
                <a16:creationId xmlns:a16="http://schemas.microsoft.com/office/drawing/2014/main" id="{1E13E703-1D3A-3543-BCFB-34CA4A469DF9}"/>
              </a:ext>
            </a:extLst>
          </p:cNvPr>
          <p:cNvSpPr txBox="1"/>
          <p:nvPr/>
        </p:nvSpPr>
        <p:spPr>
          <a:xfrm>
            <a:off x="4185243" y="5317069"/>
            <a:ext cx="877741" cy="369332"/>
          </a:xfrm>
          <a:prstGeom prst="rect">
            <a:avLst/>
          </a:prstGeom>
          <a:noFill/>
        </p:spPr>
        <p:txBody>
          <a:bodyPr wrap="none" rtlCol="0">
            <a:spAutoFit/>
          </a:bodyPr>
          <a:lstStyle/>
          <a:p>
            <a:r>
              <a:rPr lang="en-US" dirty="0"/>
              <a:t>Control</a:t>
            </a:r>
          </a:p>
        </p:txBody>
      </p:sp>
      <p:sp>
        <p:nvSpPr>
          <p:cNvPr id="11" name="TextBox 10">
            <a:extLst>
              <a:ext uri="{FF2B5EF4-FFF2-40B4-BE49-F238E27FC236}">
                <a16:creationId xmlns:a16="http://schemas.microsoft.com/office/drawing/2014/main" id="{B148C3F1-E1FF-8143-923E-EE1556EDA289}"/>
              </a:ext>
            </a:extLst>
          </p:cNvPr>
          <p:cNvSpPr txBox="1"/>
          <p:nvPr/>
        </p:nvSpPr>
        <p:spPr>
          <a:xfrm>
            <a:off x="6425309" y="5317069"/>
            <a:ext cx="1262974" cy="369332"/>
          </a:xfrm>
          <a:prstGeom prst="rect">
            <a:avLst/>
          </a:prstGeom>
          <a:noFill/>
        </p:spPr>
        <p:txBody>
          <a:bodyPr wrap="none" rtlCol="0">
            <a:spAutoFit/>
          </a:bodyPr>
          <a:lstStyle/>
          <a:p>
            <a:r>
              <a:rPr lang="en-US" dirty="0"/>
              <a:t>Experiment</a:t>
            </a:r>
          </a:p>
        </p:txBody>
      </p:sp>
      <p:sp>
        <p:nvSpPr>
          <p:cNvPr id="13" name="TextBox 12">
            <a:extLst>
              <a:ext uri="{FF2B5EF4-FFF2-40B4-BE49-F238E27FC236}">
                <a16:creationId xmlns:a16="http://schemas.microsoft.com/office/drawing/2014/main" id="{4EC92FEB-DD9E-1E4F-A4C1-E34189EDCAC0}"/>
              </a:ext>
            </a:extLst>
          </p:cNvPr>
          <p:cNvSpPr txBox="1"/>
          <p:nvPr/>
        </p:nvSpPr>
        <p:spPr>
          <a:xfrm>
            <a:off x="5563751" y="6186724"/>
            <a:ext cx="6513643" cy="646331"/>
          </a:xfrm>
          <a:prstGeom prst="rect">
            <a:avLst/>
          </a:prstGeom>
          <a:noFill/>
        </p:spPr>
        <p:txBody>
          <a:bodyPr wrap="none" rtlCol="0">
            <a:spAutoFit/>
          </a:bodyPr>
          <a:lstStyle/>
          <a:p>
            <a:r>
              <a:rPr lang="en-US" dirty="0"/>
              <a:t>Example from: </a:t>
            </a:r>
            <a:r>
              <a:rPr lang="en-US" dirty="0">
                <a:hlinkClick r:id="rId4"/>
              </a:rPr>
              <a:t>https://www.udacity.com/course/ab-testing--ud257</a:t>
            </a:r>
            <a:r>
              <a:rPr lang="en-US" dirty="0"/>
              <a:t> </a:t>
            </a:r>
          </a:p>
          <a:p>
            <a:endParaRPr lang="en-US" dirty="0"/>
          </a:p>
        </p:txBody>
      </p:sp>
    </p:spTree>
    <p:extLst>
      <p:ext uri="{BB962C8B-B14F-4D97-AF65-F5344CB8AC3E}">
        <p14:creationId xmlns:p14="http://schemas.microsoft.com/office/powerpoint/2010/main" val="1649427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FCEC9-8B15-6B48-BE60-39B3FB276983}"/>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Design: Choose Metric and Significance Levels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D540CEA-B641-C043-AA79-C99A4B7FB11E}"/>
                  </a:ext>
                </a:extLst>
              </p:cNvPr>
              <p:cNvSpPr>
                <a:spLocks noGrp="1"/>
              </p:cNvSpPr>
              <p:nvPr>
                <p:ph type="body" idx="1"/>
              </p:nvPr>
            </p:nvSpPr>
            <p:spPr>
              <a:xfrm>
                <a:off x="838200" y="2057400"/>
                <a:ext cx="11353800" cy="3871762"/>
              </a:xfrm>
            </p:spPr>
            <p:txBody>
              <a:bodyPr vert="horz" lIns="91440" tIns="45720" rIns="91440" bIns="45720" rtlCol="0">
                <a:normAutofit fontScale="92500" lnSpcReduction="10000"/>
              </a:bodyPr>
              <a:lstStyle/>
              <a:p>
                <a:pPr indent="-228600">
                  <a:buFont typeface="Arial" panose="020B0604020202020204" pitchFamily="34" charset="0"/>
                  <a:buChar char="•"/>
                </a:pPr>
                <a:r>
                  <a:rPr lang="en-US" sz="2400" dirty="0"/>
                  <a:t>Metric: 	Click through probability, 	 </a:t>
                </a:r>
                <a14:m>
                  <m:oMath xmlns:m="http://schemas.openxmlformats.org/officeDocument/2006/math">
                    <m:r>
                      <m:rPr>
                        <m:sty m:val="p"/>
                      </m:rPr>
                      <a:rPr lang="en-US" sz="2400" dirty="0">
                        <a:latin typeface="Cambria Math" panose="02040503050406030204" pitchFamily="18" charset="0"/>
                      </a:rPr>
                      <m:t>p</m:t>
                    </m:r>
                    <m:r>
                      <a:rPr lang="en-US" sz="2400" b="0" i="0" dirty="0" smtClean="0">
                        <a:latin typeface="Cambria Math" panose="02040503050406030204" pitchFamily="18" charset="0"/>
                      </a:rPr>
                      <m:t> </m:t>
                    </m:r>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𝑢𝑛𝑖𝑞𝑢𝑒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𝑐𝑙𝑖𝑐𝑘𝑠</m:t>
                        </m:r>
                      </m:num>
                      <m:den>
                        <m:r>
                          <a:rPr lang="en-US" sz="2400" b="0" i="1" dirty="0" smtClean="0">
                            <a:latin typeface="Cambria Math" panose="02040503050406030204" pitchFamily="18" charset="0"/>
                          </a:rPr>
                          <m:t>𝑢𝑛𝑖𝑞𝑢𝑒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𝑝𝑎𝑔𝑒𝑣𝑖𝑒𝑤𝑠</m:t>
                        </m:r>
                      </m:den>
                    </m:f>
                    <m:r>
                      <a:rPr lang="en-US" sz="2400" b="0" i="0" dirty="0" smtClean="0">
                        <a:latin typeface="Cambria Math" panose="02040503050406030204" pitchFamily="18" charset="0"/>
                      </a:rPr>
                      <m:t>=</m:t>
                    </m:r>
                    <m:f>
                      <m:fPr>
                        <m:ctrlPr>
                          <a:rPr lang="en-US" sz="2400" b="0" i="0" dirty="0" smtClean="0">
                            <a:latin typeface="Cambria Math" panose="02040503050406030204" pitchFamily="18" charset="0"/>
                          </a:rPr>
                        </m:ctrlPr>
                      </m:fPr>
                      <m:num>
                        <m:r>
                          <m:rPr>
                            <m:sty m:val="p"/>
                          </m:rPr>
                          <a:rPr lang="en-US" sz="2400" b="0" i="0" dirty="0" smtClean="0">
                            <a:latin typeface="Cambria Math" panose="02040503050406030204" pitchFamily="18" charset="0"/>
                          </a:rPr>
                          <m:t>N</m:t>
                        </m:r>
                      </m:num>
                      <m:den>
                        <m:r>
                          <m:rPr>
                            <m:sty m:val="p"/>
                          </m:rPr>
                          <a:rPr lang="en-US" sz="2400" b="0" i="0" dirty="0" smtClean="0">
                            <a:latin typeface="Cambria Math" panose="02040503050406030204" pitchFamily="18" charset="0"/>
                          </a:rPr>
                          <m:t>X</m:t>
                        </m:r>
                      </m:den>
                    </m:f>
                  </m:oMath>
                </a14:m>
                <a:endParaRPr lang="en-US" sz="2400" dirty="0"/>
              </a:p>
              <a:p>
                <a:pPr lvl="1" indent="-228600">
                  <a:buFont typeface="Arial" panose="020B0604020202020204" pitchFamily="34" charset="0"/>
                  <a:buChar char="•"/>
                </a:pPr>
                <a:r>
                  <a:rPr lang="en-US" sz="2000" dirty="0"/>
                  <a:t>Control: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i="1" baseline="-25000" dirty="0" err="1"/>
                  <a:t>cont</a:t>
                </a:r>
                <a:endParaRPr lang="en-US" sz="2000" i="1" baseline="-25000" dirty="0"/>
              </a:p>
              <a:p>
                <a:pPr lvl="1" indent="-228600">
                  <a:buFont typeface="Arial" panose="020B0604020202020204" pitchFamily="34" charset="0"/>
                  <a:buChar char="•"/>
                </a:pPr>
                <a:r>
                  <a:rPr lang="en-US" sz="2000" dirty="0"/>
                  <a:t>Experiment: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i="1" baseline="-25000" dirty="0" err="1"/>
                  <a:t>exp</a:t>
                </a:r>
                <a:endParaRPr lang="en-US" sz="2000" i="1" baseline="-25000" dirty="0"/>
              </a:p>
              <a:p>
                <a:pPr lvl="1" indent="-228600">
                  <a:buFont typeface="Arial" panose="020B0604020202020204" pitchFamily="34" charset="0"/>
                  <a:buChar char="•"/>
                </a:pPr>
                <a:endParaRPr lang="en-US" sz="2000" i="1" baseline="-25000" dirty="0"/>
              </a:p>
              <a:p>
                <a:pPr indent="-228600">
                  <a:buFont typeface="Arial" panose="020B0604020202020204" pitchFamily="34" charset="0"/>
                  <a:buChar char="•"/>
                </a:pPr>
                <a:r>
                  <a:rPr lang="en-US" sz="2400" dirty="0"/>
                  <a:t>Observed click through rate: 	p = 10%</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Split users 50-50</a:t>
                </a:r>
              </a:p>
              <a:p>
                <a:pPr indent="-228600">
                  <a:buFont typeface="Arial" panose="020B0604020202020204" pitchFamily="34" charset="0"/>
                  <a:buChar char="•"/>
                </a:pPr>
                <a:endParaRPr lang="en-US" sz="2000" dirty="0"/>
              </a:p>
              <a:p>
                <a:pPr indent="-228600">
                  <a:buFont typeface="Arial" panose="020B0604020202020204" pitchFamily="34" charset="0"/>
                  <a:buChar char="•"/>
                </a:pPr>
                <a:r>
                  <a:rPr lang="en-US" sz="2400" dirty="0"/>
                  <a:t>Choose statistical significance: 	95% Confidence interval</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Choose practical significance:	2% increase in click through rate  (</a:t>
                </a:r>
                <a:r>
                  <a:rPr lang="en-US" sz="2000" dirty="0" err="1"/>
                  <a:t>d</a:t>
                </a:r>
                <a:r>
                  <a:rPr lang="en-US" sz="2000" baseline="-25000" dirty="0" err="1"/>
                  <a:t>min</a:t>
                </a:r>
                <a:r>
                  <a:rPr lang="en-US" sz="2000" dirty="0"/>
                  <a:t> =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i="1" baseline="-25000" dirty="0" err="1"/>
                  <a:t>exp</a:t>
                </a:r>
                <a:r>
                  <a:rPr lang="en-US" sz="2000" i="1" dirty="0"/>
                  <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i="1" baseline="-25000" dirty="0" err="1"/>
                  <a:t>cont</a:t>
                </a:r>
                <a:r>
                  <a:rPr lang="en-US" sz="2000" i="1" dirty="0"/>
                  <a:t> = </a:t>
                </a:r>
                <a:r>
                  <a:rPr lang="en-US" sz="2000" dirty="0"/>
                  <a:t>0.02)</a:t>
                </a:r>
              </a:p>
            </p:txBody>
          </p:sp>
        </mc:Choice>
        <mc:Fallback>
          <p:sp>
            <p:nvSpPr>
              <p:cNvPr id="3" name="Text Placeholder 2">
                <a:extLst>
                  <a:ext uri="{FF2B5EF4-FFF2-40B4-BE49-F238E27FC236}">
                    <a16:creationId xmlns:a16="http://schemas.microsoft.com/office/drawing/2014/main" id="{6D540CEA-B641-C043-AA79-C99A4B7FB11E}"/>
                  </a:ext>
                </a:extLst>
              </p:cNvPr>
              <p:cNvSpPr>
                <a:spLocks noGrp="1" noRot="1" noChangeAspect="1" noMove="1" noResize="1" noEditPoints="1" noAdjustHandles="1" noChangeArrowheads="1" noChangeShapeType="1" noTextEdit="1"/>
              </p:cNvSpPr>
              <p:nvPr>
                <p:ph type="body" idx="1"/>
              </p:nvPr>
            </p:nvSpPr>
            <p:spPr>
              <a:xfrm>
                <a:off x="838200" y="2057400"/>
                <a:ext cx="11353800" cy="3871762"/>
              </a:xfrm>
              <a:blipFill>
                <a:blip r:embed="rId3"/>
                <a:stretch>
                  <a:fillRect t="-1634" b="-327"/>
                </a:stretch>
              </a:blipFill>
            </p:spPr>
            <p:txBody>
              <a:bodyPr/>
              <a:lstStyle/>
              <a:p>
                <a:r>
                  <a:rPr lang="en-US">
                    <a:noFill/>
                  </a:rPr>
                  <a:t> </a:t>
                </a:r>
              </a:p>
            </p:txBody>
          </p:sp>
        </mc:Fallback>
      </mc:AlternateContent>
    </p:spTree>
    <p:extLst>
      <p:ext uri="{BB962C8B-B14F-4D97-AF65-F5344CB8AC3E}">
        <p14:creationId xmlns:p14="http://schemas.microsoft.com/office/powerpoint/2010/main" val="237535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FCEC9-8B15-6B48-BE60-39B3FB276983}"/>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Design: State Hypotheses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D540CEA-B641-C043-AA79-C99A4B7FB11E}"/>
                  </a:ext>
                </a:extLst>
              </p:cNvPr>
              <p:cNvSpPr>
                <a:spLocks noGrp="1"/>
              </p:cNvSpPr>
              <p:nvPr>
                <p:ph type="body" idx="1"/>
              </p:nvPr>
            </p:nvSpPr>
            <p:spPr>
              <a:xfrm>
                <a:off x="838200" y="2057400"/>
                <a:ext cx="10515600" cy="3871762"/>
              </a:xfrm>
            </p:spPr>
            <p:txBody>
              <a:bodyPr vert="horz" lIns="91440" tIns="45720" rIns="91440" bIns="45720" rtlCol="0">
                <a:normAutofit lnSpcReduction="10000"/>
              </a:bodyPr>
              <a:lstStyle/>
              <a:p>
                <a:pPr indent="-228600">
                  <a:buFont typeface="Arial" panose="020B0604020202020204" pitchFamily="34" charset="0"/>
                  <a:buChar char="•"/>
                </a:pPr>
                <a:r>
                  <a:rPr lang="en-US" sz="2400" dirty="0"/>
                  <a:t>Null Hypothesis:</a:t>
                </a:r>
              </a:p>
              <a:p>
                <a:pPr lvl="1" indent="-228600">
                  <a:buFont typeface="Arial" panose="020B0604020202020204" pitchFamily="34" charset="0"/>
                  <a:buChar char="•"/>
                </a:pPr>
                <a:r>
                  <a:rPr lang="en-US" sz="2000" i="1" dirty="0"/>
                  <a:t>No difference in metric between control and experiment.</a:t>
                </a:r>
              </a:p>
              <a:p>
                <a:pPr lvl="1" indent="-228600">
                  <a:buFont typeface="Arial" panose="020B0604020202020204" pitchFamily="34" charset="0"/>
                  <a:buChar char="•"/>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0" baseline="-25000" dirty="0" err="1"/>
                  <a:t>cont</a:t>
                </a:r>
                <a:r>
                  <a:rPr lang="en-US" sz="2000" b="0" baseline="-25000" dirty="0"/>
                  <a:t> </a:t>
                </a:r>
                <a:r>
                  <a:rPr lang="en-US" sz="2000" b="0" dirty="0"/>
                  <a:t> =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0" baseline="-25000" dirty="0" err="1"/>
                  <a:t>exp</a:t>
                </a:r>
                <a:r>
                  <a:rPr lang="en-US" sz="2000" b="0" dirty="0"/>
                  <a:t>  		or </a:t>
                </a:r>
                <a:r>
                  <a:rPr lang="en-US" sz="2000" dirty="0"/>
                  <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aseline="-25000" dirty="0" err="1"/>
                  <a:t>exp</a:t>
                </a:r>
                <a:r>
                  <a:rPr lang="en-US" sz="2000" dirty="0"/>
                  <a:t> –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aseline="-25000" dirty="0" err="1"/>
                  <a:t>cont</a:t>
                </a:r>
                <a:r>
                  <a:rPr lang="en-US" sz="2000" dirty="0"/>
                  <a:t> = 0</a:t>
                </a:r>
              </a:p>
              <a:p>
                <a:pPr indent="-228600">
                  <a:buFont typeface="Arial" panose="020B0604020202020204" pitchFamily="34" charset="0"/>
                  <a:buChar char="•"/>
                </a:pPr>
                <a:endParaRPr lang="en-US" sz="2400" dirty="0"/>
              </a:p>
              <a:p>
                <a:pPr indent="-228600">
                  <a:buFont typeface="Arial" panose="020B0604020202020204" pitchFamily="34" charset="0"/>
                  <a:buChar char="•"/>
                </a:pPr>
                <a:r>
                  <a:rPr lang="en-US" sz="2400" dirty="0"/>
                  <a:t>Alternate Hypothesis:</a:t>
                </a:r>
                <a:endParaRPr lang="en-US" sz="2000" dirty="0"/>
              </a:p>
              <a:p>
                <a:pPr lvl="1" indent="-228600">
                  <a:buFont typeface="Arial" panose="020B0604020202020204" pitchFamily="34" charset="0"/>
                  <a:buChar char="•"/>
                </a:pPr>
                <a:r>
                  <a:rPr lang="en-US" sz="2000" i="1" dirty="0"/>
                  <a:t>Some difference in the metric between control and experiment.</a:t>
                </a:r>
              </a:p>
              <a:p>
                <a:pPr lvl="1" indent="-228600">
                  <a:buFont typeface="Arial" panose="020B0604020202020204" pitchFamily="34" charset="0"/>
                  <a:buChar char="•"/>
                </a:pP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aseline="-25000" dirty="0" err="1"/>
                  <a:t>cont</a:t>
                </a:r>
                <a:r>
                  <a:rPr lang="en-US" sz="2000" baseline="-25000" dirty="0"/>
                  <a:t> </a:t>
                </a:r>
                <a:r>
                  <a:rPr lang="en-US" sz="2000"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i="1" dirty="0"/>
                  <a: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aseline="-25000" dirty="0"/>
                  <a:t>exp</a:t>
                </a:r>
                <a:r>
                  <a:rPr lang="en-US" sz="2000" dirty="0"/>
                  <a:t>		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aseline="-25000" dirty="0" err="1"/>
                  <a:t>exp</a:t>
                </a:r>
                <a:r>
                  <a:rPr lang="en-US" sz="2000" dirty="0"/>
                  <a:t> –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oMath>
                </a14:m>
                <a:r>
                  <a:rPr lang="en-US" sz="2000" baseline="-25000" dirty="0" err="1"/>
                  <a:t>cont</a:t>
                </a:r>
                <a:r>
                  <a:rPr lang="en-US" sz="2000" dirty="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0</a:t>
                </a:r>
              </a:p>
              <a:p>
                <a:pPr marL="380985" indent="0">
                  <a:buNone/>
                </a:pPr>
                <a:endParaRPr lang="en-US" sz="2400" dirty="0"/>
              </a:p>
              <a:p>
                <a:pPr marL="723885" indent="-342900"/>
                <a:r>
                  <a:rPr lang="en-US" sz="2400" dirty="0"/>
                  <a:t>Reject null if P(</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oMath>
                </a14:m>
                <a:r>
                  <a:rPr lang="en-US" sz="2400" i="1" baseline="-25000" dirty="0" err="1"/>
                  <a:t>exp</a:t>
                </a:r>
                <a:r>
                  <a:rPr lang="en-US" sz="2400" i="1" dirty="0"/>
                  <a:t>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oMath>
                </a14:m>
                <a:r>
                  <a:rPr lang="en-US" sz="2400" i="1" baseline="-25000" dirty="0" err="1"/>
                  <a:t>cont</a:t>
                </a:r>
                <a:r>
                  <a:rPr lang="en-US" sz="2400" i="1" dirty="0"/>
                  <a:t> </a:t>
                </a:r>
                <a:r>
                  <a:rPr lang="en-US" sz="2400" dirty="0"/>
                  <a:t>| H</a:t>
                </a:r>
                <a:r>
                  <a:rPr lang="en-US" sz="2400" baseline="-25000" dirty="0"/>
                  <a:t>0</a:t>
                </a:r>
                <a:r>
                  <a:rPr lang="en-US" sz="2400" dirty="0"/>
                  <a:t>) &lt; 0.05</a:t>
                </a:r>
              </a:p>
            </p:txBody>
          </p:sp>
        </mc:Choice>
        <mc:Fallback>
          <p:sp>
            <p:nvSpPr>
              <p:cNvPr id="3" name="Text Placeholder 2">
                <a:extLst>
                  <a:ext uri="{FF2B5EF4-FFF2-40B4-BE49-F238E27FC236}">
                    <a16:creationId xmlns:a16="http://schemas.microsoft.com/office/drawing/2014/main" id="{6D540CEA-B641-C043-AA79-C99A4B7FB11E}"/>
                  </a:ext>
                </a:extLst>
              </p:cNvPr>
              <p:cNvSpPr>
                <a:spLocks noGrp="1" noRot="1" noChangeAspect="1" noMove="1" noResize="1" noEditPoints="1" noAdjustHandles="1" noChangeArrowheads="1" noChangeShapeType="1" noTextEdit="1"/>
              </p:cNvSpPr>
              <p:nvPr>
                <p:ph type="body" idx="1"/>
              </p:nvPr>
            </p:nvSpPr>
            <p:spPr>
              <a:xfrm>
                <a:off x="838200" y="2057400"/>
                <a:ext cx="10515600" cy="3871762"/>
              </a:xfrm>
              <a:blipFill>
                <a:blip r:embed="rId3"/>
                <a:stretch>
                  <a:fillRect t="-26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22C2383-34D6-5D43-A6FF-DB31D5F111E4}"/>
              </a:ext>
            </a:extLst>
          </p:cNvPr>
          <p:cNvPicPr>
            <a:picLocks noChangeAspect="1"/>
          </p:cNvPicPr>
          <p:nvPr/>
        </p:nvPicPr>
        <p:blipFill rotWithShape="1">
          <a:blip r:embed="rId4"/>
          <a:srcRect l="5723" r="50500"/>
          <a:stretch/>
        </p:blipFill>
        <p:spPr>
          <a:xfrm>
            <a:off x="8053545" y="600586"/>
            <a:ext cx="1808266" cy="1801132"/>
          </a:xfrm>
          <a:prstGeom prst="rect">
            <a:avLst/>
          </a:prstGeom>
        </p:spPr>
      </p:pic>
      <p:pic>
        <p:nvPicPr>
          <p:cNvPr id="10" name="Picture 9">
            <a:extLst>
              <a:ext uri="{FF2B5EF4-FFF2-40B4-BE49-F238E27FC236}">
                <a16:creationId xmlns:a16="http://schemas.microsoft.com/office/drawing/2014/main" id="{A0650A9E-4F31-224F-8369-364EEB5B67AC}"/>
              </a:ext>
            </a:extLst>
          </p:cNvPr>
          <p:cNvPicPr>
            <a:picLocks noChangeAspect="1"/>
          </p:cNvPicPr>
          <p:nvPr/>
        </p:nvPicPr>
        <p:blipFill rotWithShape="1">
          <a:blip r:embed="rId4"/>
          <a:srcRect l="4865" r="50499"/>
          <a:stretch/>
        </p:blipFill>
        <p:spPr>
          <a:xfrm>
            <a:off x="9861811" y="602660"/>
            <a:ext cx="1843709" cy="1801132"/>
          </a:xfrm>
          <a:prstGeom prst="rect">
            <a:avLst/>
          </a:prstGeom>
        </p:spPr>
      </p:pic>
      <p:pic>
        <p:nvPicPr>
          <p:cNvPr id="11" name="Picture 10">
            <a:extLst>
              <a:ext uri="{FF2B5EF4-FFF2-40B4-BE49-F238E27FC236}">
                <a16:creationId xmlns:a16="http://schemas.microsoft.com/office/drawing/2014/main" id="{797F2A80-1F15-0340-AC7B-4B37879799B4}"/>
              </a:ext>
            </a:extLst>
          </p:cNvPr>
          <p:cNvPicPr>
            <a:picLocks noChangeAspect="1"/>
          </p:cNvPicPr>
          <p:nvPr/>
        </p:nvPicPr>
        <p:blipFill rotWithShape="1">
          <a:blip r:embed="rId4"/>
          <a:srcRect l="55135" t="13393" r="12814" b="25055"/>
          <a:stretch/>
        </p:blipFill>
        <p:spPr>
          <a:xfrm>
            <a:off x="10205752" y="868547"/>
            <a:ext cx="1323908" cy="1108638"/>
          </a:xfrm>
          <a:prstGeom prst="rect">
            <a:avLst/>
          </a:prstGeom>
        </p:spPr>
      </p:pic>
      <p:sp>
        <p:nvSpPr>
          <p:cNvPr id="12" name="TextBox 11">
            <a:extLst>
              <a:ext uri="{FF2B5EF4-FFF2-40B4-BE49-F238E27FC236}">
                <a16:creationId xmlns:a16="http://schemas.microsoft.com/office/drawing/2014/main" id="{12695291-B775-044F-A852-B6AF78326BE3}"/>
              </a:ext>
            </a:extLst>
          </p:cNvPr>
          <p:cNvSpPr txBox="1"/>
          <p:nvPr/>
        </p:nvSpPr>
        <p:spPr>
          <a:xfrm>
            <a:off x="8557403" y="1986553"/>
            <a:ext cx="1192436" cy="369332"/>
          </a:xfrm>
          <a:prstGeom prst="rect">
            <a:avLst/>
          </a:prstGeom>
          <a:noFill/>
        </p:spPr>
        <p:txBody>
          <a:bodyPr wrap="square" rtlCol="0">
            <a:spAutoFit/>
          </a:bodyPr>
          <a:lstStyle/>
          <a:p>
            <a:r>
              <a:rPr lang="en-US" dirty="0"/>
              <a:t>Control</a:t>
            </a:r>
          </a:p>
        </p:txBody>
      </p:sp>
      <p:sp>
        <p:nvSpPr>
          <p:cNvPr id="13" name="TextBox 12">
            <a:extLst>
              <a:ext uri="{FF2B5EF4-FFF2-40B4-BE49-F238E27FC236}">
                <a16:creationId xmlns:a16="http://schemas.microsoft.com/office/drawing/2014/main" id="{237709BC-1D85-7B4C-9C8E-B2C76CD53FA0}"/>
              </a:ext>
            </a:extLst>
          </p:cNvPr>
          <p:cNvSpPr txBox="1"/>
          <p:nvPr/>
        </p:nvSpPr>
        <p:spPr>
          <a:xfrm>
            <a:off x="10259691" y="1957388"/>
            <a:ext cx="1266080" cy="369332"/>
          </a:xfrm>
          <a:prstGeom prst="rect">
            <a:avLst/>
          </a:prstGeom>
          <a:noFill/>
        </p:spPr>
        <p:txBody>
          <a:bodyPr wrap="square" rtlCol="0">
            <a:spAutoFit/>
          </a:bodyPr>
          <a:lstStyle/>
          <a:p>
            <a:r>
              <a:rPr lang="en-US" dirty="0"/>
              <a:t>Experiment</a:t>
            </a:r>
          </a:p>
        </p:txBody>
      </p:sp>
    </p:spTree>
    <p:extLst>
      <p:ext uri="{BB962C8B-B14F-4D97-AF65-F5344CB8AC3E}">
        <p14:creationId xmlns:p14="http://schemas.microsoft.com/office/powerpoint/2010/main" val="138163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2B1356-77BF-41B9-9738-4A9B9CF3DA2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FCEC9-8B15-6B48-BE60-39B3FB276983}"/>
              </a:ext>
            </a:extLst>
          </p:cNvPr>
          <p:cNvSpPr>
            <a:spLocks noGrp="1"/>
          </p:cNvSpPr>
          <p:nvPr>
            <p:ph type="title"/>
          </p:nvPr>
        </p:nvSpPr>
        <p:spPr>
          <a:xfrm>
            <a:off x="838200" y="631825"/>
            <a:ext cx="10515600" cy="1325563"/>
          </a:xfrm>
        </p:spPr>
        <p:txBody>
          <a:bodyPr vert="horz" lIns="91440" tIns="45720" rIns="91440" bIns="45720" rtlCol="0" anchor="ctr">
            <a:normAutofit/>
          </a:bodyPr>
          <a:lstStyle/>
          <a:p>
            <a:pPr>
              <a:spcBef>
                <a:spcPct val="0"/>
              </a:spcBef>
            </a:pPr>
            <a:r>
              <a:rPr lang="en-US" sz="4400" dirty="0">
                <a:solidFill>
                  <a:schemeClr val="tx1"/>
                </a:solidFill>
              </a:rPr>
              <a:t>Design: Find sample size and test duration</a:t>
            </a:r>
          </a:p>
        </p:txBody>
      </p:sp>
      <p:sp>
        <p:nvSpPr>
          <p:cNvPr id="3" name="Text Placeholder 2">
            <a:extLst>
              <a:ext uri="{FF2B5EF4-FFF2-40B4-BE49-F238E27FC236}">
                <a16:creationId xmlns:a16="http://schemas.microsoft.com/office/drawing/2014/main" id="{6D540CEA-B641-C043-AA79-C99A4B7FB11E}"/>
              </a:ext>
            </a:extLst>
          </p:cNvPr>
          <p:cNvSpPr>
            <a:spLocks noGrp="1"/>
          </p:cNvSpPr>
          <p:nvPr>
            <p:ph type="body" idx="1"/>
          </p:nvPr>
        </p:nvSpPr>
        <p:spPr>
          <a:xfrm>
            <a:off x="838200" y="2057400"/>
            <a:ext cx="10515600" cy="3871762"/>
          </a:xfrm>
        </p:spPr>
        <p:txBody>
          <a:bodyPr vert="horz" lIns="91440" tIns="45720" rIns="91440" bIns="45720" rtlCol="0">
            <a:normAutofit/>
          </a:bodyPr>
          <a:lstStyle/>
          <a:p>
            <a:pPr indent="-228600">
              <a:buFont typeface="Arial" panose="020B0604020202020204" pitchFamily="34" charset="0"/>
              <a:buChar char="•"/>
            </a:pPr>
            <a:r>
              <a:rPr lang="en-US" dirty="0"/>
              <a:t>Use </a:t>
            </a:r>
            <a:r>
              <a:rPr lang="en-US" dirty="0">
                <a:hlinkClick r:id="rId2"/>
              </a:rPr>
              <a:t>calculator</a:t>
            </a:r>
            <a:r>
              <a:rPr lang="en-US" dirty="0"/>
              <a:t> to find sample size</a:t>
            </a:r>
          </a:p>
          <a:p>
            <a:pPr indent="-228600">
              <a:buFont typeface="Arial" panose="020B0604020202020204" pitchFamily="34" charset="0"/>
              <a:buChar char="•"/>
            </a:pPr>
            <a:endParaRPr lang="en-US" dirty="0"/>
          </a:p>
          <a:p>
            <a:pPr indent="-228600">
              <a:buFont typeface="Arial" panose="020B0604020202020204" pitchFamily="34" charset="0"/>
              <a:buChar char="•"/>
            </a:pPr>
            <a:r>
              <a:rPr lang="en-US" dirty="0"/>
              <a:t>Best practices for test duration:</a:t>
            </a:r>
          </a:p>
          <a:p>
            <a:pPr lvl="1" indent="-228600">
              <a:buFont typeface="Arial" panose="020B0604020202020204" pitchFamily="34" charset="0"/>
              <a:buChar char="•"/>
            </a:pPr>
            <a:r>
              <a:rPr lang="en-US" dirty="0"/>
              <a:t>Test for full weeks</a:t>
            </a:r>
          </a:p>
          <a:p>
            <a:pPr lvl="1" indent="-228600">
              <a:buFont typeface="Arial" panose="020B0604020202020204" pitchFamily="34" charset="0"/>
              <a:buChar char="•"/>
            </a:pPr>
            <a:r>
              <a:rPr lang="en-US" dirty="0"/>
              <a:t>Take holidays/seasonality into account</a:t>
            </a:r>
          </a:p>
          <a:p>
            <a:pPr lvl="1" indent="-228600">
              <a:buFont typeface="Arial" panose="020B0604020202020204" pitchFamily="34" charset="0"/>
              <a:buChar char="•"/>
            </a:pPr>
            <a:r>
              <a:rPr lang="en-US" dirty="0"/>
              <a:t>Set a fixed horizon and sample size </a:t>
            </a:r>
            <a:r>
              <a:rPr lang="en-US" b="1" dirty="0"/>
              <a:t>before</a:t>
            </a:r>
            <a:r>
              <a:rPr lang="en-US" dirty="0"/>
              <a:t> you run your test</a:t>
            </a:r>
          </a:p>
        </p:txBody>
      </p:sp>
    </p:spTree>
    <p:extLst>
      <p:ext uri="{BB962C8B-B14F-4D97-AF65-F5344CB8AC3E}">
        <p14:creationId xmlns:p14="http://schemas.microsoft.com/office/powerpoint/2010/main" val="1595458742"/>
      </p:ext>
    </p:extLst>
  </p:cSld>
  <p:clrMapOvr>
    <a:masterClrMapping/>
  </p:clrMapOvr>
</p:sld>
</file>

<file path=ppt/theme/theme1.xml><?xml version="1.0" encoding="utf-8"?>
<a:theme xmlns:a="http://schemas.openxmlformats.org/drawingml/2006/main" name="Office Theme">
  <a:themeElements>
    <a:clrScheme name="Custom 6">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25A1F0"/>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7094</TotalTime>
  <Words>940</Words>
  <Application>Microsoft Macintosh PowerPoint</Application>
  <PresentationFormat>Widescreen</PresentationFormat>
  <Paragraphs>214</Paragraphs>
  <Slides>23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Symbol</vt:lpstr>
      <vt:lpstr>Office Theme</vt:lpstr>
      <vt:lpstr>A/B Testing</vt:lpstr>
      <vt:lpstr>A/B Testing</vt:lpstr>
      <vt:lpstr>Overview</vt:lpstr>
      <vt:lpstr>Examples</vt:lpstr>
      <vt:lpstr>Examples outside of web/business</vt:lpstr>
      <vt:lpstr>Example</vt:lpstr>
      <vt:lpstr>Design: Choose Metric and Significance Levels</vt:lpstr>
      <vt:lpstr>Design: State Hypotheses</vt:lpstr>
      <vt:lpstr>Design: Find sample size and test duration</vt:lpstr>
      <vt:lpstr>Run test!</vt:lpstr>
      <vt:lpstr>Gather Results</vt:lpstr>
      <vt:lpstr>Analyze Results</vt:lpstr>
      <vt:lpstr>Analyze Results</vt:lpstr>
      <vt:lpstr>Analyze Results</vt:lpstr>
      <vt:lpstr>Actions/Decisions</vt:lpstr>
      <vt:lpstr>Summary</vt:lpstr>
      <vt:lpstr>Resources</vt:lpstr>
      <vt:lpstr>Questions?</vt:lpstr>
      <vt:lpstr>Appendix</vt:lpstr>
      <vt:lpstr>Metric and Distribution</vt:lpstr>
      <vt:lpstr>Visualizing the distributions</vt:lpstr>
      <vt:lpstr>When not to use A/B testing..</vt:lpstr>
      <vt:lpstr>Quiz! When can you use A/B Testing?</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 Testing</dc:title>
  <dc:creator>John Chillemi</dc:creator>
  <cp:lastModifiedBy>John Chillemi</cp:lastModifiedBy>
  <cp:revision>20</cp:revision>
  <cp:lastPrinted>2018-02-27T22:09:47Z</cp:lastPrinted>
  <dcterms:created xsi:type="dcterms:W3CDTF">2018-02-12T01:18:50Z</dcterms:created>
  <dcterms:modified xsi:type="dcterms:W3CDTF">2018-02-27T22:10:48Z</dcterms:modified>
</cp:coreProperties>
</file>